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61" r:id="rId2"/>
    <p:sldId id="375" r:id="rId3"/>
    <p:sldId id="363" r:id="rId4"/>
    <p:sldId id="364" r:id="rId5"/>
    <p:sldId id="365" r:id="rId6"/>
    <p:sldId id="366" r:id="rId7"/>
    <p:sldId id="367" r:id="rId8"/>
    <p:sldId id="362" r:id="rId9"/>
    <p:sldId id="368" r:id="rId10"/>
    <p:sldId id="369" r:id="rId11"/>
    <p:sldId id="376" r:id="rId12"/>
    <p:sldId id="377" r:id="rId13"/>
    <p:sldId id="370" r:id="rId14"/>
    <p:sldId id="378" r:id="rId15"/>
    <p:sldId id="371" r:id="rId16"/>
    <p:sldId id="372" r:id="rId17"/>
    <p:sldId id="374" r:id="rId18"/>
    <p:sldId id="373" r:id="rId19"/>
  </p:sldIdLst>
  <p:sldSz cx="9144000" cy="6858000" type="screen4x3"/>
  <p:notesSz cx="7077075" cy="9363075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oral" initials="JK" lastIdx="1" clrIdx="0">
    <p:extLst>
      <p:ext uri="{19B8F6BF-5375-455C-9EA6-DF929625EA0E}">
        <p15:presenceInfo xmlns:p15="http://schemas.microsoft.com/office/powerpoint/2012/main" userId="fe3ec8f83bb596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3A60D"/>
    <a:srgbClr val="B88C00"/>
    <a:srgbClr val="CC9B00"/>
    <a:srgbClr val="DAA600"/>
    <a:srgbClr val="3B4E63"/>
    <a:srgbClr val="49617B"/>
    <a:srgbClr val="6C8BA4"/>
    <a:srgbClr val="E7ECF0"/>
    <a:srgbClr val="577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6433" autoAdjust="0"/>
  </p:normalViewPr>
  <p:slideViewPr>
    <p:cSldViewPr>
      <p:cViewPr varScale="1">
        <p:scale>
          <a:sx n="52" d="100"/>
          <a:sy n="52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1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7D45D4D-C514-4C61-9DB8-3C862C86CAD7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93298"/>
            <a:ext cx="3066732" cy="469779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893298"/>
            <a:ext cx="3066732" cy="469779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B8137CFE-9033-4BE9-99FA-53954C983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602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1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8FC3986-0C36-4104-80DD-12D3E2AD6B3D}" type="datetimeFigureOut">
              <a:rPr lang="en-GB" smtClean="0"/>
              <a:t>25/10/2017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9" rIns="93937" bIns="469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7" tIns="46969" rIns="93937" bIns="46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93298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893298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32B2F3C9-847E-4E94-BD8A-7B9188FA1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7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66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56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60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7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98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16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67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49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1520" y="274639"/>
            <a:ext cx="8229600" cy="34438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068613"/>
            <a:ext cx="8428037" cy="488315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30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30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so20400.org/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59463" y="6410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235192" y="274639"/>
            <a:ext cx="8229600" cy="344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36" y="188640"/>
            <a:ext cx="967542" cy="36598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5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Articulate Narrow" panose="0200050604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-3692" y="1167295"/>
            <a:ext cx="9147692" cy="5697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2685"/>
            <a:ext cx="1903646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98234"/>
            <a:ext cx="56166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I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S</a:t>
            </a:r>
            <a:r>
              <a:rPr lang="en-US" sz="6600" b="1" dirty="0">
                <a:solidFill>
                  <a:schemeClr val="accent1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O </a:t>
            </a:r>
            <a:r>
              <a:rPr lang="en-US" sz="6600" b="1" dirty="0">
                <a:solidFill>
                  <a:srgbClr val="F3A60D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en-US" sz="6600" b="1" dirty="0">
                <a:solidFill>
                  <a:srgbClr val="FFCC00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4</a:t>
            </a:r>
            <a:r>
              <a:rPr lang="en-US" sz="6600" b="1" dirty="0">
                <a:solidFill>
                  <a:schemeClr val="accent6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6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The first international standard</a:t>
            </a:r>
            <a:b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on sustainable procurement</a:t>
            </a:r>
            <a:b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to achieve best practice</a:t>
            </a:r>
          </a:p>
        </p:txBody>
      </p:sp>
    </p:spTree>
    <p:extLst>
      <p:ext uri="{BB962C8B-B14F-4D97-AF65-F5344CB8AC3E}">
        <p14:creationId xmlns:p14="http://schemas.microsoft.com/office/powerpoint/2010/main" val="66062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560840" cy="634081"/>
          </a:xfrm>
        </p:spPr>
        <p:txBody>
          <a:bodyPr/>
          <a:lstStyle/>
          <a:p>
            <a:r>
              <a:rPr lang="en-AU" sz="2000" dirty="0">
                <a:latin typeface="Trebuchet MS" pitchFamily="34" charset="0"/>
              </a:rPr>
              <a:t>Liaisons with international organisations and ISO standards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546" y="1326324"/>
            <a:ext cx="4508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International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organisations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9992" y="1326324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Liaison committees from ISO / PC277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99992" y="1484784"/>
            <a:ext cx="0" cy="468052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72162" y="2056237"/>
            <a:ext cx="384831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ISO/TC 207 Environmental Management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ISO/PC 278 Anti-bribery Management System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ISO/TC 262 Risk Management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2" y="2353384"/>
            <a:ext cx="816036" cy="703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4" y="3416502"/>
            <a:ext cx="644927" cy="919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r="3197"/>
          <a:stretch/>
        </p:blipFill>
        <p:spPr>
          <a:xfrm>
            <a:off x="1422038" y="3589909"/>
            <a:ext cx="1440160" cy="6007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22" y="3422653"/>
            <a:ext cx="1405493" cy="935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46" y="4536934"/>
            <a:ext cx="1275963" cy="775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75" y="5510793"/>
            <a:ext cx="816126" cy="8705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9" y="2264775"/>
            <a:ext cx="1143035" cy="792088"/>
          </a:xfrm>
          <a:prstGeom prst="rect">
            <a:avLst/>
          </a:prstGeom>
        </p:spPr>
      </p:pic>
      <p:pic>
        <p:nvPicPr>
          <p:cNvPr id="2050" name="Picture 2" descr="Image result for IA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8" y="2162342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HCH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4" y="4442181"/>
            <a:ext cx="1620047" cy="9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un global compac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4" y="5464230"/>
            <a:ext cx="917098" cy="9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un environment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96"/>
          <a:stretch/>
        </p:blipFill>
        <p:spPr bwMode="auto">
          <a:xfrm>
            <a:off x="1739921" y="5658504"/>
            <a:ext cx="1039277" cy="5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1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560840" cy="634081"/>
          </a:xfrm>
        </p:spPr>
        <p:txBody>
          <a:bodyPr/>
          <a:lstStyle/>
          <a:p>
            <a:r>
              <a:rPr lang="en-AU" sz="2400" dirty="0">
                <a:latin typeface="Trebuchet MS" pitchFamily="34" charset="0"/>
              </a:rPr>
              <a:t>A robust development process</a:t>
            </a:r>
            <a:endParaRPr lang="en-GB" sz="2400" dirty="0">
              <a:latin typeface="Trebuchet MS" pitchFamily="34" charset="0"/>
            </a:endParaRP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2839789" y="1447408"/>
            <a:ext cx="5832475" cy="29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February 2013 – PC 277 is accepted.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4" y="1196752"/>
            <a:ext cx="2025387" cy="5042457"/>
          </a:xfrm>
          <a:prstGeom prst="rect">
            <a:avLst/>
          </a:prstGeom>
        </p:spPr>
      </p:pic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2839789" y="2173389"/>
            <a:ext cx="58324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French Standard NF X50-135 used as a working draft (other existing standard - British BS 8903)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2839790" y="2826919"/>
            <a:ext cx="583633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SEPT 2013 - International Meeting 1 – Paris, France</a:t>
            </a:r>
          </a:p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FEB 2014 - International Meeting 2 – Iguassu, Brazil</a:t>
            </a:r>
          </a:p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NOV 2014 - International meeting 3 – Singapore</a:t>
            </a:r>
          </a:p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JUN 2015 - International meeting 4 – London, UK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324512" y="4069452"/>
            <a:ext cx="375280" cy="239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2868283" y="4042422"/>
            <a:ext cx="58324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MAY 2016 – International Meeting 5 – Sydney, Australia</a:t>
            </a:r>
          </a:p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DEC 2016 – International Meeting 6 – Rio de Janeiro, Brazil</a:t>
            </a:r>
          </a:p>
        </p:txBody>
      </p:sp>
      <p:cxnSp>
        <p:nvCxnSpPr>
          <p:cNvPr id="33" name="Straight Connector 32"/>
          <p:cNvCxnSpPr>
            <a:endCxn id="30" idx="1"/>
          </p:cNvCxnSpPr>
          <p:nvPr/>
        </p:nvCxnSpPr>
        <p:spPr bwMode="auto">
          <a:xfrm>
            <a:off x="2324512" y="3212976"/>
            <a:ext cx="515278" cy="103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7" idx="1"/>
          </p:cNvCxnSpPr>
          <p:nvPr/>
        </p:nvCxnSpPr>
        <p:spPr bwMode="auto">
          <a:xfrm flipV="1">
            <a:off x="2324512" y="2441155"/>
            <a:ext cx="515277" cy="2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324513" y="1633206"/>
            <a:ext cx="3752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580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t star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8" t="-274" r="6310"/>
          <a:stretch/>
        </p:blipFill>
        <p:spPr bwMode="auto">
          <a:xfrm>
            <a:off x="-108520" y="-27384"/>
            <a:ext cx="9289032" cy="68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805798" y="4889480"/>
            <a:ext cx="51872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What it is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How to use it</a:t>
            </a:r>
            <a:endParaRPr lang="en-A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" y="188640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17538" y="2955925"/>
            <a:ext cx="17764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l">
              <a:lnSpc>
                <a:spcPts val="2400"/>
              </a:lnSpc>
              <a:spcBef>
                <a:spcPct val="50000"/>
              </a:spcBef>
            </a:pPr>
            <a:endParaRPr lang="en-AU" sz="2000">
              <a:solidFill>
                <a:srgbClr val="FAA21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224" y="112474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ISO </a:t>
            </a:r>
            <a:r>
              <a:rPr lang="en-US" sz="2400" u="sng" dirty="0">
                <a:solidFill>
                  <a:schemeClr val="tx2"/>
                </a:solidFill>
              </a:rPr>
              <a:t>guidance</a:t>
            </a:r>
            <a:r>
              <a:rPr lang="en-US" sz="2400" dirty="0">
                <a:solidFill>
                  <a:schemeClr val="tx2"/>
                </a:solidFill>
              </a:rPr>
              <a:t> standard on SP. It’s a flexible framework.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Provides an understanding of: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sz="2000" dirty="0">
                <a:solidFill>
                  <a:schemeClr val="accent4"/>
                </a:solidFill>
              </a:rPr>
              <a:t>what  SP is;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sz="2000" dirty="0">
                <a:solidFill>
                  <a:schemeClr val="accent4"/>
                </a:solidFill>
              </a:rPr>
              <a:t>How sustainability  impacts the  different  levels of the procurement activity: policy, strategy, organisation, process; and</a:t>
            </a: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en-US" sz="2000" dirty="0">
                <a:solidFill>
                  <a:schemeClr val="accent4"/>
                </a:solidFill>
              </a:rPr>
              <a:t>how to implement SP practically.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Applies to: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sz="2000" dirty="0">
                <a:solidFill>
                  <a:schemeClr val="tx2"/>
                </a:solidFill>
              </a:rPr>
              <a:t>any organisation, regardless of its sector, size and location.</a:t>
            </a:r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en-US" sz="2000" dirty="0">
                <a:solidFill>
                  <a:schemeClr val="tx2"/>
                </a:solidFill>
              </a:rPr>
              <a:t>any stakeholder involved in or impacted by procurement decisions and processes.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Does not replace legislation, policy and ethical frameworks that regulate procurement activities.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latin typeface="Trebuchet MS" pitchFamily="34" charset="0"/>
              </a:rPr>
              <a:t>What is ISO20400?</a:t>
            </a:r>
            <a:endParaRPr lang="en-GB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8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14</a:t>
            </a:fld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0" y="6512090"/>
            <a:ext cx="9144000" cy="34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-9807" y="476672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ISO 20400 definition of</a:t>
            </a:r>
            <a:b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Sustainable Procurement</a:t>
            </a:r>
            <a:endParaRPr lang="en-AU" sz="3200" b="1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44824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i="1" dirty="0">
                <a:solidFill>
                  <a:schemeClr val="accent4">
                    <a:lumMod val="75000"/>
                  </a:schemeClr>
                </a:solidFill>
              </a:rPr>
              <a:t>‘Procurement</a:t>
            </a:r>
          </a:p>
          <a:p>
            <a:pPr algn="ctr"/>
            <a:r>
              <a:rPr lang="en-GB" sz="5400" i="1" dirty="0">
                <a:solidFill>
                  <a:schemeClr val="accent1">
                    <a:lumMod val="75000"/>
                  </a:schemeClr>
                </a:solidFill>
              </a:rPr>
              <a:t>that has the most positive environmental, social &amp; economic impacts possible</a:t>
            </a:r>
          </a:p>
          <a:p>
            <a:pPr algn="ctr"/>
            <a:r>
              <a:rPr lang="en-GB" sz="5400" i="1" dirty="0">
                <a:solidFill>
                  <a:schemeClr val="accent3">
                    <a:lumMod val="75000"/>
                  </a:schemeClr>
                </a:solidFill>
              </a:rPr>
              <a:t>over the entire life cycle.’</a:t>
            </a:r>
          </a:p>
        </p:txBody>
      </p:sp>
    </p:spTree>
    <p:extLst>
      <p:ext uri="{BB962C8B-B14F-4D97-AF65-F5344CB8AC3E}">
        <p14:creationId xmlns:p14="http://schemas.microsoft.com/office/powerpoint/2010/main" val="402155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260648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en-AU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7 core subjects of ISO 20400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5730061"/>
            <a:ext cx="61206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Segoe Print" pitchFamily="2" charset="0"/>
              </a:rPr>
              <a:t>Social Responsibility – ISO 26000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+mn-lt"/>
              </a:rPr>
              <a:t>7 Core Subjects</a:t>
            </a:r>
          </a:p>
          <a:p>
            <a:pPr algn="ctr"/>
            <a:r>
              <a:rPr lang="en-US" sz="1100" i="1" dirty="0">
                <a:solidFill>
                  <a:schemeClr val="tx2"/>
                </a:solidFill>
                <a:latin typeface="+mn-lt"/>
              </a:rPr>
              <a:t>Since 2010</a:t>
            </a:r>
            <a:endParaRPr lang="fr-FR" sz="1100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0298"/>
            <a:ext cx="6912768" cy="43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9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en-GB" altLang="en-US" sz="2800" dirty="0">
                <a:latin typeface="Trebuchet MS" panose="020B0603020202020204" pitchFamily="34" charset="0"/>
              </a:rPr>
              <a:t>ISO 20400: made for Procurement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5508" y="4371651"/>
            <a:ext cx="2092958" cy="369406"/>
          </a:xfrm>
          <a:prstGeom prst="roundRect">
            <a:avLst/>
          </a:prstGeom>
          <a:solidFill>
            <a:srgbClr val="7C267A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5. POLICY/STRATEGY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6084" y="5645724"/>
            <a:ext cx="2092958" cy="369406"/>
          </a:xfrm>
          <a:prstGeom prst="roundRect">
            <a:avLst/>
          </a:prstGeom>
          <a:solidFill>
            <a:srgbClr val="76923C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7. PROCESS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6084" y="5008688"/>
            <a:ext cx="2092958" cy="369406"/>
          </a:xfrm>
          <a:prstGeom prst="roundRect">
            <a:avLst/>
          </a:prstGeom>
          <a:solidFill>
            <a:srgbClr val="1275A5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6. ORGANISATION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4932" y="3097578"/>
            <a:ext cx="2109027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3. DEFINITIONS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5508" y="2460541"/>
            <a:ext cx="2092958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2. NORMATIVE REF.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4931" y="1823504"/>
            <a:ext cx="2092958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1. SCOPE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084" y="3734614"/>
            <a:ext cx="2092958" cy="36940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4. FUNDAMENTALS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26960" y="1674099"/>
            <a:ext cx="5849005" cy="2245219"/>
            <a:chOff x="2426960" y="1674099"/>
            <a:chExt cx="5849005" cy="2245219"/>
          </a:xfrm>
        </p:grpSpPr>
        <p:cxnSp>
          <p:nvCxnSpPr>
            <p:cNvPr id="16" name="Straight Connector 15"/>
            <p:cNvCxnSpPr>
              <a:stCxn id="11" idx="3"/>
              <a:endCxn id="18" idx="1"/>
            </p:cNvCxnSpPr>
            <p:nvPr/>
          </p:nvCxnSpPr>
          <p:spPr>
            <a:xfrm flipV="1">
              <a:off x="2426960" y="2221430"/>
              <a:ext cx="1333068" cy="1697888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dash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3760028" y="1823505"/>
              <a:ext cx="4494942" cy="7958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81023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Managing risks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97367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Due diligence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13712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Setting priorities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30056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Avoiding complicity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31877" y="2159596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Exercising influence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908862" y="1761747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817127" y="1744196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92" y="1674099"/>
              <a:ext cx="533236" cy="529264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5749922" y="1732166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652333" y="1742769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574525" y="1730740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230" y="1692486"/>
              <a:ext cx="496186" cy="49249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8" t="19925" r="16095" b="19285"/>
            <a:stretch/>
          </p:blipFill>
          <p:spPr>
            <a:xfrm>
              <a:off x="4805089" y="1707183"/>
              <a:ext cx="710497" cy="46309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862" y="1749717"/>
              <a:ext cx="491422" cy="37802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968" y="1698876"/>
              <a:ext cx="489749" cy="48610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426384" y="2805888"/>
            <a:ext cx="5828586" cy="1750466"/>
            <a:chOff x="1932257" y="2518649"/>
            <a:chExt cx="6816207" cy="2047073"/>
          </a:xfrm>
        </p:grpSpPr>
        <p:cxnSp>
          <p:nvCxnSpPr>
            <p:cNvPr id="35" name="Straight Connector 34"/>
            <p:cNvCxnSpPr>
              <a:stCxn id="8" idx="3"/>
              <a:endCxn id="37" idx="1"/>
            </p:cNvCxnSpPr>
            <p:nvPr/>
          </p:nvCxnSpPr>
          <p:spPr>
            <a:xfrm flipV="1">
              <a:off x="1932257" y="3158881"/>
              <a:ext cx="1559623" cy="1406841"/>
            </a:xfrm>
            <a:prstGeom prst="line">
              <a:avLst/>
            </a:prstGeom>
            <a:noFill/>
            <a:ln w="9525" cap="flat" cmpd="sng" algn="ctr">
              <a:solidFill>
                <a:srgbClr val="7C267A">
                  <a:lumMod val="75000"/>
                </a:srgbClr>
              </a:solidFill>
              <a:prstDash val="dash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3491880" y="2518649"/>
              <a:ext cx="5256584" cy="1105583"/>
              <a:chOff x="3491880" y="2518649"/>
              <a:chExt cx="5256584" cy="110558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491880" y="2693530"/>
                <a:ext cx="5256584" cy="9307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7C267A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503003" y="3285368"/>
                <a:ext cx="1275119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Organisation goals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324385" y="3285368"/>
                <a:ext cx="1451333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Procurement Context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350690" y="3285368"/>
                <a:ext cx="1355729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SP Policy &amp; Strategy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41" name="Plus 40"/>
              <p:cNvSpPr/>
              <p:nvPr/>
            </p:nvSpPr>
            <p:spPr>
              <a:xfrm>
                <a:off x="4775309" y="2844990"/>
                <a:ext cx="491656" cy="528979"/>
              </a:xfrm>
              <a:prstGeom prst="mathPlus">
                <a:avLst>
                  <a:gd name="adj1" fmla="val 12075"/>
                </a:avLst>
              </a:prstGeom>
              <a:gradFill rotWithShape="1">
                <a:gsLst>
                  <a:gs pos="0">
                    <a:srgbClr val="7C267A">
                      <a:tint val="50000"/>
                      <a:satMod val="300000"/>
                    </a:srgbClr>
                  </a:gs>
                  <a:gs pos="35000">
                    <a:srgbClr val="7C267A">
                      <a:tint val="37000"/>
                      <a:satMod val="300000"/>
                    </a:srgbClr>
                  </a:gs>
                  <a:gs pos="100000">
                    <a:srgbClr val="7C267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C267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Equal 41"/>
              <p:cNvSpPr/>
              <p:nvPr/>
            </p:nvSpPr>
            <p:spPr>
              <a:xfrm>
                <a:off x="6830723" y="2994092"/>
                <a:ext cx="452825" cy="297672"/>
              </a:xfrm>
              <a:prstGeom prst="mathEqual">
                <a:avLst>
                  <a:gd name="adj1" fmla="val 12595"/>
                  <a:gd name="adj2" fmla="val 38197"/>
                </a:avLst>
              </a:prstGeom>
              <a:gradFill rotWithShape="1">
                <a:gsLst>
                  <a:gs pos="0">
                    <a:srgbClr val="7C267A">
                      <a:tint val="50000"/>
                      <a:satMod val="300000"/>
                    </a:srgbClr>
                  </a:gs>
                  <a:gs pos="35000">
                    <a:srgbClr val="7C267A">
                      <a:tint val="37000"/>
                      <a:satMod val="300000"/>
                    </a:srgbClr>
                  </a:gs>
                  <a:gs pos="100000">
                    <a:srgbClr val="7C267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C267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2072" y="2574921"/>
                <a:ext cx="698838" cy="69883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4706" y="2587249"/>
                <a:ext cx="875204" cy="66747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3199" y="2518649"/>
                <a:ext cx="827184" cy="827184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2426961" y="3974436"/>
            <a:ext cx="5828009" cy="1218955"/>
            <a:chOff x="1932931" y="3885201"/>
            <a:chExt cx="6815533" cy="1425500"/>
          </a:xfrm>
        </p:grpSpPr>
        <p:cxnSp>
          <p:nvCxnSpPr>
            <p:cNvPr id="47" name="Straight Connector 46"/>
            <p:cNvCxnSpPr>
              <a:stCxn id="10" idx="3"/>
              <a:endCxn id="49" idx="1"/>
            </p:cNvCxnSpPr>
            <p:nvPr/>
          </p:nvCxnSpPr>
          <p:spPr>
            <a:xfrm flipV="1">
              <a:off x="1932931" y="4482605"/>
              <a:ext cx="1558949" cy="828096"/>
            </a:xfrm>
            <a:prstGeom prst="line">
              <a:avLst/>
            </a:prstGeom>
            <a:noFill/>
            <a:ln w="9525" cap="flat" cmpd="sng" algn="ctr">
              <a:solidFill>
                <a:srgbClr val="1275A5">
                  <a:lumMod val="75000"/>
                </a:srgbClr>
              </a:solidFill>
              <a:prstDash val="dash"/>
            </a:ln>
            <a:effectLst/>
          </p:spPr>
        </p:cxnSp>
        <p:grpSp>
          <p:nvGrpSpPr>
            <p:cNvPr id="48" name="Group 47"/>
            <p:cNvGrpSpPr/>
            <p:nvPr/>
          </p:nvGrpSpPr>
          <p:grpSpPr>
            <a:xfrm>
              <a:off x="3491880" y="3885201"/>
              <a:ext cx="5256584" cy="1062755"/>
              <a:chOff x="3491880" y="3885201"/>
              <a:chExt cx="5256584" cy="106275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491880" y="4017254"/>
                <a:ext cx="5256584" cy="9307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275A5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13461" y="4626264"/>
                <a:ext cx="907694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Governance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519567" y="4626264"/>
                <a:ext cx="609628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People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204707" y="4626264"/>
                <a:ext cx="958308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Stakeholders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39586" y="4626264"/>
                <a:ext cx="727729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Priorities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065608" y="4626264"/>
                <a:ext cx="780218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Reporting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945246" y="4626264"/>
                <a:ext cx="789593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Grievance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521" y="3976339"/>
                <a:ext cx="597629" cy="60345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0627" y="3997551"/>
                <a:ext cx="583821" cy="57865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4800" y="3990972"/>
                <a:ext cx="568282" cy="56828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prstClr val="black"/>
                  <a:srgbClr val="1275A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145" y="3885201"/>
                <a:ext cx="839256" cy="754251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255" y="3978366"/>
                <a:ext cx="657695" cy="65769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688" y="4031593"/>
                <a:ext cx="606004" cy="531852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2426961" y="5051408"/>
            <a:ext cx="5828009" cy="963723"/>
            <a:chOff x="2426961" y="5051408"/>
            <a:chExt cx="5828009" cy="963723"/>
          </a:xfrm>
        </p:grpSpPr>
        <p:sp>
          <p:nvSpPr>
            <p:cNvPr id="63" name="Rectangle 62"/>
            <p:cNvSpPr/>
            <p:nvPr/>
          </p:nvSpPr>
          <p:spPr>
            <a:xfrm>
              <a:off x="3760029" y="5219281"/>
              <a:ext cx="4494941" cy="7958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6923C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539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4" name="Straight Connector 63"/>
            <p:cNvCxnSpPr>
              <a:stCxn id="9" idx="3"/>
              <a:endCxn id="63" idx="1"/>
            </p:cNvCxnSpPr>
            <p:nvPr/>
          </p:nvCxnSpPr>
          <p:spPr>
            <a:xfrm flipV="1">
              <a:off x="2426961" y="5617206"/>
              <a:ext cx="1333068" cy="213222"/>
            </a:xfrm>
            <a:prstGeom prst="line">
              <a:avLst/>
            </a:pr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</p:cxnSp>
        <p:sp>
          <p:nvSpPr>
            <p:cNvPr id="65" name="Chevron 64"/>
            <p:cNvSpPr/>
            <p:nvPr/>
          </p:nvSpPr>
          <p:spPr>
            <a:xfrm>
              <a:off x="4059928" y="5558815"/>
              <a:ext cx="1363128" cy="346121"/>
            </a:xfrm>
            <a:prstGeom prst="chevron">
              <a:avLst/>
            </a:prstGeom>
            <a:solidFill>
              <a:srgbClr val="76923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plan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5355900" y="5559315"/>
              <a:ext cx="1363128" cy="345621"/>
            </a:xfrm>
            <a:prstGeom prst="chevron">
              <a:avLst/>
            </a:prstGeom>
            <a:solidFill>
              <a:srgbClr val="76923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source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sp>
          <p:nvSpPr>
            <p:cNvPr id="67" name="Chevron 66"/>
            <p:cNvSpPr/>
            <p:nvPr/>
          </p:nvSpPr>
          <p:spPr>
            <a:xfrm>
              <a:off x="6645543" y="5559315"/>
              <a:ext cx="1363128" cy="345621"/>
            </a:xfrm>
            <a:prstGeom prst="chevron">
              <a:avLst/>
            </a:prstGeom>
            <a:solidFill>
              <a:srgbClr val="76923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manage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6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837" y="5081120"/>
              <a:ext cx="466741" cy="4667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7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2248" y="5076843"/>
              <a:ext cx="456082" cy="456082"/>
            </a:xfrm>
            <a:prstGeom prst="rect">
              <a:avLst/>
            </a:prstGeom>
          </p:spPr>
        </p:pic>
        <p:sp>
          <p:nvSpPr>
            <p:cNvPr id="70" name="Oval 69"/>
            <p:cNvSpPr/>
            <p:nvPr/>
          </p:nvSpPr>
          <p:spPr>
            <a:xfrm>
              <a:off x="6961905" y="5088873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8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42324" y="5051408"/>
              <a:ext cx="554171" cy="554171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1612569" y="999233"/>
            <a:ext cx="551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 version – Extracts</a:t>
            </a:r>
          </a:p>
        </p:txBody>
      </p:sp>
    </p:spTree>
    <p:extLst>
      <p:ext uri="{BB962C8B-B14F-4D97-AF65-F5344CB8AC3E}">
        <p14:creationId xmlns:p14="http://schemas.microsoft.com/office/powerpoint/2010/main" val="223665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en-GB" altLang="en-US" sz="2800" dirty="0">
                <a:latin typeface="Trebuchet MS" panose="020B0603020202020204" pitchFamily="34" charset="0"/>
              </a:rPr>
              <a:t>ISO 20400 benefits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340768"/>
            <a:ext cx="8047719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 practical framework for procurement, CSR and other key functions to work together</a:t>
            </a:r>
            <a:endParaRPr lang="en-AU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 your reputation by </a:t>
            </a:r>
            <a:r>
              <a:rPr lang="en-GB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efficiently managing sustainability risks in their supply chains</a:t>
            </a:r>
            <a:endParaRPr lang="en-AU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ahead of future client and regulatory requirements</a:t>
            </a:r>
            <a:endParaRPr lang="en-AU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 competitive advantage in your industry by seizing opportunities to innovate</a:t>
            </a:r>
            <a:endParaRPr lang="en-AU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 supply chain engagement to GRI, DJSI or other indices</a:t>
            </a:r>
            <a:endParaRPr lang="en-AU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6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82805"/>
            <a:ext cx="5616624" cy="2124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75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555555"/>
                </a:solidFill>
                <a:latin typeface="Montserrat"/>
              </a:rPr>
              <a:t>Made for the ISO20400 community</a:t>
            </a:r>
          </a:p>
          <a:p>
            <a:pPr algn="ctr"/>
            <a:r>
              <a:rPr lang="en-AU" sz="2800" i="1" dirty="0">
                <a:solidFill>
                  <a:srgbClr val="555555"/>
                </a:solidFill>
                <a:latin typeface="Montserrat"/>
              </a:rPr>
              <a:t>by the ISO20400 community</a:t>
            </a:r>
          </a:p>
        </p:txBody>
      </p:sp>
    </p:spTree>
    <p:extLst>
      <p:ext uri="{BB962C8B-B14F-4D97-AF65-F5344CB8AC3E}">
        <p14:creationId xmlns:p14="http://schemas.microsoft.com/office/powerpoint/2010/main" val="344341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/>
        </p:blipFill>
        <p:spPr>
          <a:xfrm>
            <a:off x="0" y="-27384"/>
            <a:ext cx="9185071" cy="688538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-1" y="4077072"/>
            <a:ext cx="9185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Why an ISO standard on sustainable procurement</a:t>
            </a:r>
            <a:endParaRPr lang="en-A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389034"/>
            <a:ext cx="7200800" cy="344382"/>
          </a:xfrm>
        </p:spPr>
        <p:txBody>
          <a:bodyPr/>
          <a:lstStyle/>
          <a:p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Organisations typically spend more than half of their revenues with their supply chains.</a:t>
            </a:r>
            <a:endParaRPr lang="en-AU" sz="20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78901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Sustainability objectives can’t be fully achieved without the contribution of supply chains. 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9667" y="2583908"/>
            <a:ext cx="1879388" cy="180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100%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98" y="1807337"/>
            <a:ext cx="236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Organisation’s budget or revenues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02126" y="1124744"/>
            <a:ext cx="3423969" cy="1800000"/>
            <a:chOff x="5092565" y="620688"/>
            <a:chExt cx="3423969" cy="1800000"/>
          </a:xfrm>
        </p:grpSpPr>
        <p:sp>
          <p:nvSpPr>
            <p:cNvPr id="3" name="Pie 2"/>
            <p:cNvSpPr/>
            <p:nvPr/>
          </p:nvSpPr>
          <p:spPr>
            <a:xfrm>
              <a:off x="5092565" y="620688"/>
              <a:ext cx="1823163" cy="1800000"/>
            </a:xfrm>
            <a:prstGeom prst="pie">
              <a:avLst>
                <a:gd name="adj1" fmla="val 5447618"/>
                <a:gd name="adj2" fmla="val 1517199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2238" y="1368108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chemeClr val="accent5">
                      <a:lumMod val="75000"/>
                    </a:schemeClr>
                  </a:solidFill>
                </a:rPr>
                <a:t>Typical internal spend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25151" y="1362532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AU" sz="2400" dirty="0">
                  <a:solidFill>
                    <a:prstClr val="white"/>
                  </a:solidFill>
                </a:rPr>
                <a:t>40%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11960" y="3633849"/>
            <a:ext cx="3895534" cy="1800000"/>
            <a:chOff x="5140554" y="2882354"/>
            <a:chExt cx="3895534" cy="1800000"/>
          </a:xfrm>
        </p:grpSpPr>
        <p:sp>
          <p:nvSpPr>
            <p:cNvPr id="16" name="TextBox 15"/>
            <p:cNvSpPr txBox="1"/>
            <p:nvPr/>
          </p:nvSpPr>
          <p:spPr>
            <a:xfrm>
              <a:off x="6963717" y="3432795"/>
              <a:ext cx="2072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chemeClr val="accent4"/>
                  </a:solidFill>
                </a:rPr>
                <a:t>Typical spend with supply chains</a:t>
              </a:r>
            </a:p>
          </p:txBody>
        </p:sp>
        <p:sp>
          <p:nvSpPr>
            <p:cNvPr id="19" name="Pie 18"/>
            <p:cNvSpPr/>
            <p:nvPr/>
          </p:nvSpPr>
          <p:spPr>
            <a:xfrm>
              <a:off x="5140554" y="2882354"/>
              <a:ext cx="1823163" cy="1800000"/>
            </a:xfrm>
            <a:prstGeom prst="pie">
              <a:avLst>
                <a:gd name="adj1" fmla="val 16209030"/>
                <a:gd name="adj2" fmla="val 683867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43140" y="3548578"/>
              <a:ext cx="8947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AU" sz="3200" dirty="0">
                  <a:solidFill>
                    <a:prstClr val="white"/>
                  </a:solidFill>
                </a:rPr>
                <a:t>60%</a:t>
              </a:r>
            </a:p>
          </p:txBody>
        </p:sp>
      </p:grpSp>
      <p:cxnSp>
        <p:nvCxnSpPr>
          <p:cNvPr id="11" name="Elbow Connector 10"/>
          <p:cNvCxnSpPr>
            <a:stCxn id="6" idx="6"/>
          </p:cNvCxnSpPr>
          <p:nvPr/>
        </p:nvCxnSpPr>
        <p:spPr>
          <a:xfrm flipV="1">
            <a:off x="2649055" y="2189485"/>
            <a:ext cx="2153071" cy="1294423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6"/>
          </p:cNvCxnSpPr>
          <p:nvPr/>
        </p:nvCxnSpPr>
        <p:spPr>
          <a:xfrm>
            <a:off x="2649055" y="3483908"/>
            <a:ext cx="2153071" cy="1153849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3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79512" y="397701"/>
            <a:ext cx="7019391" cy="390787"/>
          </a:xfrm>
        </p:spPr>
        <p:txBody>
          <a:bodyPr/>
          <a:lstStyle/>
          <a:p>
            <a:r>
              <a:rPr lang="en-GB" sz="2000" dirty="0">
                <a:latin typeface="Trebuchet MS" panose="020B0603020202020204" pitchFamily="34" charset="0"/>
              </a:rPr>
              <a:t>Procurement has a pivotal governance role in managing the organisation’s supply chains.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0678" y="6514557"/>
            <a:ext cx="2133962" cy="343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1336" y="1298981"/>
            <a:ext cx="2088232" cy="2016224"/>
          </a:xfrm>
          <a:prstGeom prst="ellipse">
            <a:avLst/>
          </a:prstGeom>
          <a:solidFill>
            <a:srgbClr val="31B885"/>
          </a:solidFill>
          <a:ln w="25400" cap="flat" cmpd="sng" algn="ctr">
            <a:solidFill>
              <a:srgbClr val="31B885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3324" y="3435508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31B885"/>
                </a:solidFill>
                <a:latin typeface="Arial"/>
              </a:rPr>
              <a:t>Individuals with procurement responsibilities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31B885"/>
                </a:solidFill>
                <a:latin typeface="Arial"/>
              </a:rPr>
              <a:t>NB: major decisions may not be taken by your ‘procurement’ staff. Anybody involved in procurement decisions is part of the procurement community.</a:t>
            </a:r>
            <a:endParaRPr lang="en-AU" sz="1400" dirty="0">
              <a:solidFill>
                <a:srgbClr val="31B885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0956" y="1296343"/>
            <a:ext cx="2088232" cy="2016224"/>
          </a:xfrm>
          <a:prstGeom prst="ellipse">
            <a:avLst/>
          </a:prstGeom>
          <a:solidFill>
            <a:srgbClr val="D82A91"/>
          </a:solidFill>
          <a:ln w="25400" cap="flat" cmpd="sng" algn="ctr">
            <a:solidFill>
              <a:srgbClr val="D82A91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1" idx="6"/>
            <a:endCxn id="19" idx="2"/>
          </p:cNvCxnSpPr>
          <p:nvPr/>
        </p:nvCxnSpPr>
        <p:spPr>
          <a:xfrm>
            <a:off x="2209188" y="2304455"/>
            <a:ext cx="1332148" cy="263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36980" y="3435508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Internal stakeholders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Decision makers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Budget Holders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Key functions</a:t>
            </a:r>
          </a:p>
          <a:p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Influenced by external stakeholders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Regulator</a:t>
            </a:r>
            <a:endParaRPr lang="en-GB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Communities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NGOs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6923" y="123832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7979"/>
                </a:solidFill>
                <a:latin typeface="Arial"/>
              </a:rPr>
              <a:t>REQUIREMENTS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SCOPE OF WORK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BRIEF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…</a:t>
            </a:r>
            <a:endParaRPr lang="en-AU" sz="1200" b="1" dirty="0">
              <a:solidFill>
                <a:srgbClr val="797979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9707" y="2078935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prstClr val="white"/>
                </a:solidFill>
                <a:latin typeface="Arial"/>
              </a:rPr>
              <a:t>Stakeholders</a:t>
            </a:r>
            <a:endParaRPr lang="en-AU" sz="1600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en-AU" sz="1200" dirty="0">
                <a:solidFill>
                  <a:prstClr val="white"/>
                </a:solidFill>
                <a:latin typeface="Arial"/>
              </a:rPr>
              <a:t>ISO 26000</a:t>
            </a: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36946" y="2059771"/>
            <a:ext cx="2084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prstClr val="white"/>
                </a:solidFill>
                <a:latin typeface="Arial"/>
              </a:rPr>
              <a:t>Procurement</a:t>
            </a:r>
            <a:br>
              <a:rPr lang="en-AU" sz="2400" b="1" dirty="0">
                <a:solidFill>
                  <a:prstClr val="white"/>
                </a:solidFill>
                <a:latin typeface="Arial"/>
              </a:rPr>
            </a:br>
            <a:r>
              <a:rPr lang="en-AU" sz="1200" dirty="0">
                <a:solidFill>
                  <a:prstClr val="white"/>
                </a:solidFill>
                <a:latin typeface="Arial"/>
              </a:rPr>
              <a:t>ISO 20400</a:t>
            </a: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3" name="Straight Arrow Connector 22"/>
          <p:cNvCxnSpPr>
            <a:stCxn id="19" idx="6"/>
            <a:endCxn id="20" idx="2"/>
          </p:cNvCxnSpPr>
          <p:nvPr/>
        </p:nvCxnSpPr>
        <p:spPr>
          <a:xfrm>
            <a:off x="5629568" y="2307093"/>
            <a:ext cx="1332148" cy="590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804248" y="3435508"/>
            <a:ext cx="2245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Suppliers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Contractors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Intermediaries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All tiers in the supply chains</a:t>
            </a:r>
            <a:endParaRPr lang="en-AU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1693" y="126887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7979"/>
                </a:solidFill>
                <a:latin typeface="Arial"/>
              </a:rPr>
              <a:t>AGREEMENT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PURCHASE ORDER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CONTRACT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…</a:t>
            </a:r>
            <a:endParaRPr lang="en-AU" sz="1200" b="1" dirty="0">
              <a:solidFill>
                <a:srgbClr val="797979"/>
              </a:solidFill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97958" y="1304889"/>
            <a:ext cx="3240360" cy="2016224"/>
            <a:chOff x="6397958" y="1681405"/>
            <a:chExt cx="3240360" cy="2016224"/>
          </a:xfrm>
        </p:grpSpPr>
        <p:sp>
          <p:nvSpPr>
            <p:cNvPr id="20" name="Oval 19"/>
            <p:cNvSpPr/>
            <p:nvPr/>
          </p:nvSpPr>
          <p:spPr>
            <a:xfrm>
              <a:off x="6961716" y="1681405"/>
              <a:ext cx="2088232" cy="2016224"/>
            </a:xfrm>
            <a:prstGeom prst="ellipse">
              <a:avLst/>
            </a:prstGeom>
            <a:solidFill>
              <a:srgbClr val="00BBD6"/>
            </a:solidFill>
            <a:ln w="25400" cap="flat" cmpd="sng" algn="ctr">
              <a:solidFill>
                <a:srgbClr val="00BBD6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97958" y="2277019"/>
              <a:ext cx="32403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400" b="1" dirty="0">
                  <a:solidFill>
                    <a:prstClr val="white"/>
                  </a:solidFill>
                  <a:latin typeface="Arial"/>
                </a:rPr>
                <a:t>Supply</a:t>
              </a:r>
              <a:br>
                <a:rPr lang="en-AU" sz="2400" b="1" dirty="0">
                  <a:solidFill>
                    <a:prstClr val="white"/>
                  </a:solidFill>
                  <a:latin typeface="Arial"/>
                </a:rPr>
              </a:br>
              <a:r>
                <a:rPr lang="en-AU" sz="2400" b="1" dirty="0">
                  <a:solidFill>
                    <a:prstClr val="white"/>
                  </a:solidFill>
                  <a:latin typeface="Arial"/>
                </a:rPr>
                <a:t>chains</a:t>
              </a:r>
              <a:endParaRPr lang="en-GB" sz="16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16153" y="597839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Procurement is a key mechanism to achieve the sustainability objectives of an organization.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62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63624" y="332656"/>
            <a:ext cx="6912768" cy="344382"/>
          </a:xfrm>
        </p:spPr>
        <p:txBody>
          <a:bodyPr/>
          <a:lstStyle/>
          <a:p>
            <a:pPr fontAlgn="b">
              <a:defRPr/>
            </a:pP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Sustainability and Procurement people struggle to work effectively together…</a:t>
            </a:r>
            <a:endParaRPr lang="en-AU" sz="2000" dirty="0"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60" y="1484784"/>
            <a:ext cx="8941622" cy="3384376"/>
            <a:chOff x="640803" y="1628800"/>
            <a:chExt cx="7781270" cy="2880320"/>
          </a:xfrm>
        </p:grpSpPr>
        <p:pic>
          <p:nvPicPr>
            <p:cNvPr id="6" name="Picture 2" descr="Image result for figh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628800"/>
              <a:ext cx="3611746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0803" y="1812650"/>
              <a:ext cx="2016224" cy="165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Sustainability</a:t>
              </a: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Environment</a:t>
              </a: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Diversity</a:t>
              </a: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Ethical Sourcing</a:t>
              </a: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WHS</a:t>
              </a: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5849" y="1812650"/>
              <a:ext cx="2016224" cy="138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Procurement</a:t>
              </a:r>
            </a:p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Sourcing</a:t>
              </a:r>
            </a:p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Buyers</a:t>
              </a:r>
            </a:p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Purchasing</a:t>
              </a:r>
            </a:p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95536" y="541941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Organisations need a robust framework to get all key stakeholders to implement Sustainable Procurement internally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139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148598"/>
            <a:ext cx="7416824" cy="778097"/>
          </a:xfrm>
        </p:spPr>
        <p:txBody>
          <a:bodyPr/>
          <a:lstStyle/>
          <a:p>
            <a:r>
              <a:rPr lang="en-AU" sz="2000" dirty="0">
                <a:latin typeface="Trebuchet MS" panose="020B0603020202020204" pitchFamily="34" charset="0"/>
              </a:rPr>
              <a:t>Our economy is global, supply chains are international…</a:t>
            </a:r>
            <a:br>
              <a:rPr lang="en-AU" sz="2000" dirty="0">
                <a:latin typeface="Trebuchet MS" panose="020B0603020202020204" pitchFamily="34" charset="0"/>
              </a:rPr>
            </a:br>
            <a:r>
              <a:rPr lang="en-AU" sz="2000" dirty="0">
                <a:latin typeface="Trebuchet MS" panose="020B0603020202020204" pitchFamily="34" charset="0"/>
              </a:rPr>
              <a:t>We need to speak the same language!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11560" y="3717033"/>
            <a:ext cx="7758126" cy="3024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2800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38% </a:t>
            </a:r>
            <a:r>
              <a:rPr lang="en-AU" sz="2000" b="0" i="1" dirty="0">
                <a:latin typeface="Trebuchet MS" pitchFamily="34" charset="0"/>
              </a:rPr>
              <a:t>of companies consider the lack of a harmonized framework as a key obstacle for sustainable supply chains.</a:t>
            </a:r>
            <a:endParaRPr lang="en-GB" sz="2000" b="0" i="1" dirty="0">
              <a:latin typeface="Trebuchet MS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544" y="5733256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Source: DNV GL, July 2014. Survey conducted on 2,061 professionals from companies across different industries</a:t>
            </a:r>
            <a:r>
              <a:rPr kumimoji="0" lang="en-AU" sz="1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worldwide.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528392" cy="35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8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274639"/>
            <a:ext cx="6768752" cy="344382"/>
          </a:xfrm>
        </p:spPr>
        <p:txBody>
          <a:bodyPr/>
          <a:lstStyle/>
          <a:p>
            <a:r>
              <a:rPr lang="en-AU" sz="2400" dirty="0">
                <a:latin typeface="Trebuchet MS" panose="020B0603020202020204" pitchFamily="34" charset="0"/>
              </a:rPr>
              <a:t>Sustainable procurement is good for business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11560" y="1196752"/>
            <a:ext cx="8136904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AU" sz="2400" b="0" i="1" dirty="0">
                <a:latin typeface="Trebuchet MS" pitchFamily="34" charset="0"/>
              </a:rPr>
              <a:t>Sustainable procurement leaders: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90% </a:t>
            </a:r>
            <a:r>
              <a:rPr lang="en-AU" sz="2400" b="0" i="1" dirty="0">
                <a:latin typeface="Trebuchet MS" pitchFamily="34" charset="0"/>
              </a:rPr>
              <a:t>improve their brand reputation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70% </a:t>
            </a:r>
            <a:r>
              <a:rPr lang="en-AU" sz="2400" b="0" i="1" dirty="0">
                <a:latin typeface="Trebuchet MS" pitchFamily="34" charset="0"/>
              </a:rPr>
              <a:t>develop stronger, more reliable and longer-lasting supplier relationships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50% </a:t>
            </a:r>
            <a:r>
              <a:rPr lang="en-AU" sz="2400" b="0" i="1" dirty="0">
                <a:latin typeface="Trebuchet MS" pitchFamily="34" charset="0"/>
              </a:rPr>
              <a:t>have more innovative, sustainable products and services that result in increased sales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45% </a:t>
            </a:r>
            <a:r>
              <a:rPr lang="en-AU" sz="2400" b="0" i="1" dirty="0">
                <a:latin typeface="Trebuchet MS" pitchFamily="34" charset="0"/>
              </a:rPr>
              <a:t>improved ranking in ‘green’ financial indices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30% </a:t>
            </a:r>
            <a:r>
              <a:rPr lang="en-AU" sz="2400" b="0" i="1" dirty="0">
                <a:latin typeface="Trebuchet MS" pitchFamily="34" charset="0"/>
              </a:rPr>
              <a:t>delivered cost savings</a:t>
            </a:r>
            <a:endParaRPr lang="en-GB" sz="2400" b="0" i="1" dirty="0">
              <a:latin typeface="Trebuchet MS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7544" y="5878939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Source: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Ecovadis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and </a:t>
            </a:r>
            <a:r>
              <a:rPr lang="en-AU" sz="1200" kern="0" dirty="0">
                <a:solidFill>
                  <a:schemeClr val="tx2"/>
                </a:solidFill>
              </a:rPr>
              <a:t>HEC, 2017 - 7th Sustainable Procurement Barometer on 120 companies in Europe and the US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597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8</a:t>
            </a:fld>
            <a:endParaRPr lang="fr-B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37321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Who developed it and how</a:t>
            </a:r>
            <a:endParaRPr lang="en-A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135" t="32996" r="21130" b="20323"/>
          <a:stretch/>
        </p:blipFill>
        <p:spPr>
          <a:xfrm>
            <a:off x="0" y="1556792"/>
            <a:ext cx="9144000" cy="408790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51520" y="241783"/>
            <a:ext cx="7764155" cy="634081"/>
          </a:xfrm>
        </p:spPr>
        <p:txBody>
          <a:bodyPr/>
          <a:lstStyle/>
          <a:p>
            <a:r>
              <a:rPr lang="en-AU" sz="2000" dirty="0">
                <a:latin typeface="Trebuchet MS" pitchFamily="34" charset="0"/>
              </a:rPr>
              <a:t>52 countries involved through their national standards organisations and under the umbrella of ISO (PC277)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727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0000"/>
                </a:solidFill>
                <a:latin typeface="Segoe Print" pitchFamily="2" charset="0"/>
              </a:rPr>
              <a:t>65%</a:t>
            </a:r>
            <a:br>
              <a:rPr lang="en-AU" sz="4000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C00000"/>
                </a:solidFill>
                <a:latin typeface="Segoe Print" pitchFamily="2" charset="0"/>
              </a:rPr>
              <a:t>world population</a:t>
            </a:r>
            <a:endParaRPr lang="en-GB" sz="1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751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B0F0"/>
                </a:solidFill>
                <a:latin typeface="Segoe Print" pitchFamily="2" charset="0"/>
              </a:rPr>
              <a:t>85%</a:t>
            </a:r>
            <a:br>
              <a:rPr lang="en-AU" sz="4000" b="1" dirty="0">
                <a:solidFill>
                  <a:srgbClr val="00B0F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00B0F0"/>
                </a:solidFill>
                <a:latin typeface="Segoe Print" pitchFamily="2" charset="0"/>
              </a:rPr>
              <a:t>world GDP</a:t>
            </a:r>
            <a:endParaRPr lang="en-GB" sz="1200" dirty="0">
              <a:solidFill>
                <a:srgbClr val="00B0F0"/>
              </a:solidFill>
              <a:latin typeface="Segoe Prin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775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B050"/>
                </a:solidFill>
                <a:latin typeface="Segoe Print" pitchFamily="2" charset="0"/>
              </a:rPr>
              <a:t>73%</a:t>
            </a:r>
            <a:br>
              <a:rPr lang="en-AU" sz="4000" b="1" dirty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00B050"/>
                </a:solidFill>
                <a:latin typeface="Segoe Print" pitchFamily="2" charset="0"/>
              </a:rPr>
              <a:t>world CO2 emissions</a:t>
            </a:r>
            <a:endParaRPr lang="en-GB" sz="1200" dirty="0">
              <a:solidFill>
                <a:srgbClr val="00B050"/>
              </a:solidFill>
              <a:latin typeface="Segoe Pri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540" t="30193" r="60521" b="62519"/>
          <a:stretch/>
        </p:blipFill>
        <p:spPr>
          <a:xfrm>
            <a:off x="482392" y="1052736"/>
            <a:ext cx="2525525" cy="384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5933" t="30811" r="17283" b="62186"/>
          <a:stretch/>
        </p:blipFill>
        <p:spPr>
          <a:xfrm>
            <a:off x="3007917" y="1088585"/>
            <a:ext cx="2376264" cy="349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6057" t="42747" r="28415" b="51944"/>
          <a:stretch/>
        </p:blipFill>
        <p:spPr>
          <a:xfrm>
            <a:off x="7305678" y="1095632"/>
            <a:ext cx="1370778" cy="263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954" t="43093" r="70206" b="52301"/>
          <a:stretch/>
        </p:blipFill>
        <p:spPr>
          <a:xfrm>
            <a:off x="5596345" y="1108725"/>
            <a:ext cx="1559462" cy="2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99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Thème Office">
  <a:themeElements>
    <a:clrScheme name="Planet PP">
      <a:dk1>
        <a:sysClr val="windowText" lastClr="000000"/>
      </a:dk1>
      <a:lt1>
        <a:sysClr val="window" lastClr="FFFFFF"/>
      </a:lt1>
      <a:dk2>
        <a:srgbClr val="444953"/>
      </a:dk2>
      <a:lt2>
        <a:srgbClr val="EEECE1"/>
      </a:lt2>
      <a:accent1>
        <a:srgbClr val="F15D22"/>
      </a:accent1>
      <a:accent2>
        <a:srgbClr val="7C267A"/>
      </a:accent2>
      <a:accent3>
        <a:srgbClr val="0B987C"/>
      </a:accent3>
      <a:accent4>
        <a:srgbClr val="1275A5"/>
      </a:accent4>
      <a:accent5>
        <a:srgbClr val="953734"/>
      </a:accent5>
      <a:accent6>
        <a:srgbClr val="76923C"/>
      </a:accent6>
      <a:hlink>
        <a:srgbClr val="0000FF"/>
      </a:hlink>
      <a:folHlink>
        <a:srgbClr val="5F49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6755</TotalTime>
  <Words>746</Words>
  <Application>Microsoft Office PowerPoint</Application>
  <PresentationFormat>On-screen Show (4:3)</PresentationFormat>
  <Paragraphs>148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Gulim</vt:lpstr>
      <vt:lpstr>ＭＳ Ｐゴシック</vt:lpstr>
      <vt:lpstr>Aharoni</vt:lpstr>
      <vt:lpstr>Arial</vt:lpstr>
      <vt:lpstr>Articulate Narrow</vt:lpstr>
      <vt:lpstr>Calibri</vt:lpstr>
      <vt:lpstr>Montserrat</vt:lpstr>
      <vt:lpstr>Open Sans</vt:lpstr>
      <vt:lpstr>Segoe Print</vt:lpstr>
      <vt:lpstr>Times New Roman</vt:lpstr>
      <vt:lpstr>Trebuchet MS</vt:lpstr>
      <vt:lpstr>1_Thème Office</vt:lpstr>
      <vt:lpstr>PowerPoint Presentation</vt:lpstr>
      <vt:lpstr>PowerPoint Presentation</vt:lpstr>
      <vt:lpstr>Organisations typically spend more than half of their revenues with their supply chains.</vt:lpstr>
      <vt:lpstr>Procurement has a pivotal governance role in managing the organisation’s supply chains.</vt:lpstr>
      <vt:lpstr>Sustainability and Procurement people struggle to work effectively together…</vt:lpstr>
      <vt:lpstr>Our economy is global, supply chains are international… We need to speak the same language!</vt:lpstr>
      <vt:lpstr>Sustainable procurement is good for business</vt:lpstr>
      <vt:lpstr>PowerPoint Presentation</vt:lpstr>
      <vt:lpstr>52 countries involved through their national standards organisations and under the umbrella of ISO (PC277)</vt:lpstr>
      <vt:lpstr>Liaisons with international organisations and ISO standards</vt:lpstr>
      <vt:lpstr>A robust development process</vt:lpstr>
      <vt:lpstr>PowerPoint Presentation</vt:lpstr>
      <vt:lpstr>What is ISO20400?</vt:lpstr>
      <vt:lpstr>PowerPoint Presentation</vt:lpstr>
      <vt:lpstr>PowerPoint Presentation</vt:lpstr>
      <vt:lpstr>ISO 20400: made for Procurement</vt:lpstr>
      <vt:lpstr>ISO 20400 benefits</vt:lpstr>
      <vt:lpstr>PowerPoint Presentation</vt:lpstr>
    </vt:vector>
  </TitlesOfParts>
  <Company>Cap-Conseil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process diagram - clause 6 of ISO 20400</dc:title>
  <dc:creator>Marie d'Huart;CAP conseil</dc:creator>
  <cp:lastModifiedBy>Carole Ann Smith</cp:lastModifiedBy>
  <cp:revision>473</cp:revision>
  <cp:lastPrinted>2016-01-06T05:35:01Z</cp:lastPrinted>
  <dcterms:created xsi:type="dcterms:W3CDTF">2014-11-06T03:33:58Z</dcterms:created>
  <dcterms:modified xsi:type="dcterms:W3CDTF">2017-10-25T18:56:55Z</dcterms:modified>
</cp:coreProperties>
</file>