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361" r:id="rId2"/>
    <p:sldId id="375" r:id="rId3"/>
    <p:sldId id="363" r:id="rId4"/>
    <p:sldId id="364" r:id="rId5"/>
    <p:sldId id="365" r:id="rId6"/>
    <p:sldId id="366" r:id="rId7"/>
    <p:sldId id="367" r:id="rId8"/>
    <p:sldId id="382" r:id="rId9"/>
    <p:sldId id="379" r:id="rId10"/>
    <p:sldId id="380" r:id="rId11"/>
    <p:sldId id="376" r:id="rId12"/>
    <p:sldId id="377" r:id="rId13"/>
    <p:sldId id="370" r:id="rId14"/>
    <p:sldId id="378" r:id="rId15"/>
    <p:sldId id="371" r:id="rId16"/>
    <p:sldId id="372" r:id="rId17"/>
    <p:sldId id="374" r:id="rId18"/>
    <p:sldId id="373" r:id="rId19"/>
  </p:sldIdLst>
  <p:sldSz cx="9144000" cy="6858000" type="screen4x3"/>
  <p:notesSz cx="7077075" cy="9363075"/>
  <p:custDataLst>
    <p:tags r:id="rId2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Koral" initials="J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7493"/>
    <a:srgbClr val="FFCC00"/>
    <a:srgbClr val="F3A60D"/>
    <a:srgbClr val="B88C00"/>
    <a:srgbClr val="CC9B00"/>
    <a:srgbClr val="DAA600"/>
    <a:srgbClr val="3B4E63"/>
    <a:srgbClr val="49617B"/>
    <a:srgbClr val="6C8BA4"/>
    <a:srgbClr val="E7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0" autoAdjust="0"/>
    <p:restoredTop sz="96433" autoAdjust="0"/>
  </p:normalViewPr>
  <p:slideViewPr>
    <p:cSldViewPr>
      <p:cViewPr varScale="1">
        <p:scale>
          <a:sx n="52" d="100"/>
          <a:sy n="52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66732" cy="469780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7" y="1"/>
            <a:ext cx="3066732" cy="469780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r">
              <a:defRPr sz="1200"/>
            </a:lvl1pPr>
          </a:lstStyle>
          <a:p>
            <a:fld id="{57D45D4D-C514-4C61-9DB8-3C862C86CAD7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93298"/>
            <a:ext cx="3066732" cy="469779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7" y="8893298"/>
            <a:ext cx="3066732" cy="469779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r">
              <a:defRPr sz="1200"/>
            </a:lvl1pPr>
          </a:lstStyle>
          <a:p>
            <a:fld id="{B8137CFE-9033-4BE9-99FA-53954C983E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602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7" y="1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r">
              <a:defRPr sz="1200"/>
            </a:lvl1pPr>
          </a:lstStyle>
          <a:p>
            <a:fld id="{58FC3986-0C36-4104-80DD-12D3E2AD6B3D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9" rIns="93937" bIns="4696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7" tIns="46969" rIns="93937" bIns="469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93298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7" y="8893298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r">
              <a:defRPr sz="1200"/>
            </a:lvl1pPr>
          </a:lstStyle>
          <a:p>
            <a:fld id="{32B2F3C9-847E-4E94-BD8A-7B9188FA1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7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661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56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60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73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>
                <a:latin typeface="+mn-lt"/>
              </a:rPr>
              <a:t>IL</a:t>
            </a:r>
          </a:p>
          <a:p>
            <a:endParaRPr lang="fr-FR" sz="1000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6192-D9F7-423D-AF25-8D168E31EDCB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571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85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8676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049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o20400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o20400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1520" y="274639"/>
            <a:ext cx="8229600" cy="34438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507" y="61902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2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3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1068613"/>
            <a:ext cx="8428037" cy="4883151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lang="en-US" dirty="0" smtClean="0"/>
            </a:lvl1pPr>
            <a:lvl2pPr>
              <a:spcBef>
                <a:spcPts val="300"/>
              </a:spcBef>
              <a:spcAft>
                <a:spcPts val="300"/>
              </a:spcAft>
              <a:defRPr lang="en-US" dirty="0" smtClean="0"/>
            </a:lvl2pPr>
            <a:lvl3pPr>
              <a:spcBef>
                <a:spcPts val="300"/>
              </a:spcBef>
              <a:spcAft>
                <a:spcPts val="300"/>
              </a:spcAft>
              <a:defRPr lang="en-US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2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so20400.org/" TargetMode="Externa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59463" y="64101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03A94-A7DE-4AA0-ACC8-585A7162920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235192" y="274639"/>
            <a:ext cx="8229600" cy="344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/>
          </p:nvPr>
        </p:nvSpPr>
        <p:spPr>
          <a:xfrm>
            <a:off x="263507" y="6190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36" y="188640"/>
            <a:ext cx="967542" cy="36598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5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4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Articulate Narrow" panose="0200050604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-3692" y="1167295"/>
            <a:ext cx="9147692" cy="5697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2685"/>
            <a:ext cx="1903646" cy="72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98234"/>
            <a:ext cx="58326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sz="6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I</a:t>
            </a:r>
            <a:r>
              <a:rPr lang="fr-BE" sz="6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S</a:t>
            </a:r>
            <a:r>
              <a:rPr lang="fr-BE" sz="6600" b="1" dirty="0">
                <a:solidFill>
                  <a:schemeClr val="accent1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O </a:t>
            </a:r>
            <a:r>
              <a:rPr lang="fr-BE" sz="6600" b="1" dirty="0">
                <a:solidFill>
                  <a:srgbClr val="F3A60D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2</a:t>
            </a:r>
            <a:r>
              <a:rPr lang="fr-BE" sz="6600" b="1" dirty="0">
                <a:solidFill>
                  <a:srgbClr val="FFCC00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fr-BE" sz="6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4</a:t>
            </a:r>
            <a:r>
              <a:rPr lang="fr-BE" sz="6600" b="1" dirty="0">
                <a:solidFill>
                  <a:schemeClr val="accent6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fr-BE" sz="6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La première </a:t>
            </a:r>
            <a:r>
              <a:rPr lang="en-US" sz="24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norme</a:t>
            </a:r>
            <a:r>
              <a:rPr lang="en-US" sz="24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volontaire</a:t>
            </a:r>
            <a:r>
              <a:rPr lang="en-US" sz="24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internationale</a:t>
            </a:r>
            <a:r>
              <a:rPr lang="en-US" sz="24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sur</a:t>
            </a:r>
            <a:r>
              <a:rPr lang="en-US" sz="24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 les </a:t>
            </a:r>
            <a:r>
              <a:rPr lang="en-US" sz="24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achats</a:t>
            </a:r>
            <a:r>
              <a:rPr lang="en-US" sz="24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responsables</a:t>
            </a:r>
            <a:endParaRPr lang="fr-BE" sz="2400" dirty="0">
              <a:solidFill>
                <a:schemeClr val="tx2"/>
              </a:solidFill>
              <a:latin typeface="Trebuchet MS" panose="020B0603020202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54" y="6590782"/>
            <a:ext cx="9001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900" dirty="0">
                <a:solidFill>
                  <a:schemeClr val="tx2"/>
                </a:solidFill>
              </a:rPr>
              <a:t>La version originale de cette présentation est en anglais. Annie Sorel (Eco-Achats) et Marie d’Huart (Cap Conseil) ont participé à la traduction française de ce document.</a:t>
            </a:r>
          </a:p>
        </p:txBody>
      </p:sp>
    </p:spTree>
    <p:extLst>
      <p:ext uri="{BB962C8B-B14F-4D97-AF65-F5344CB8AC3E}">
        <p14:creationId xmlns:p14="http://schemas.microsoft.com/office/powerpoint/2010/main" val="66062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5025" y="269068"/>
            <a:ext cx="7344816" cy="634081"/>
          </a:xfrm>
          <a:solidFill>
            <a:schemeClr val="bg1"/>
          </a:solidFill>
        </p:spPr>
        <p:txBody>
          <a:bodyPr/>
          <a:lstStyle/>
          <a:p>
            <a:r>
              <a:rPr lang="en-AU" sz="2400" dirty="0">
                <a:solidFill>
                  <a:schemeClr val="tx1"/>
                </a:solidFill>
                <a:latin typeface="Trebuchet MS" pitchFamily="34" charset="0"/>
              </a:rPr>
              <a:t>Liaisons avec des organisations </a:t>
            </a:r>
            <a:r>
              <a:rPr lang="en-AU" sz="2400" dirty="0" err="1">
                <a:solidFill>
                  <a:schemeClr val="tx1"/>
                </a:solidFill>
                <a:latin typeface="Trebuchet MS" pitchFamily="34" charset="0"/>
              </a:rPr>
              <a:t>internationales</a:t>
            </a:r>
            <a:r>
              <a:rPr lang="en-AU" sz="24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br>
              <a:rPr lang="en-AU" sz="2400" dirty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AU" sz="2400" dirty="0">
                <a:solidFill>
                  <a:schemeClr val="tx1"/>
                </a:solidFill>
                <a:latin typeface="Trebuchet MS" pitchFamily="34" charset="0"/>
              </a:rPr>
              <a:t>et liens avec </a:t>
            </a:r>
            <a:r>
              <a:rPr lang="en-AU" sz="2400" dirty="0" err="1">
                <a:solidFill>
                  <a:schemeClr val="tx1"/>
                </a:solidFill>
                <a:latin typeface="Trebuchet MS" pitchFamily="34" charset="0"/>
              </a:rPr>
              <a:t>d’autres</a:t>
            </a:r>
            <a:r>
              <a:rPr lang="en-AU" sz="24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rebuchet MS" pitchFamily="34" charset="0"/>
              </a:rPr>
              <a:t>normes</a:t>
            </a:r>
            <a:r>
              <a:rPr lang="en-AU" sz="2400" dirty="0">
                <a:solidFill>
                  <a:schemeClr val="tx1"/>
                </a:solidFill>
                <a:latin typeface="Trebuchet MS" pitchFamily="34" charset="0"/>
              </a:rPr>
              <a:t> ISO</a:t>
            </a:r>
            <a:endParaRPr lang="en-GB" sz="24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546" y="1455897"/>
            <a:ext cx="4508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Organisations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internationales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9992" y="1455897"/>
            <a:ext cx="464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Lien avec </a:t>
            </a:r>
            <a:r>
              <a:rPr lang="en-US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d’autres</a:t>
            </a:r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normes</a:t>
            </a:r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ISO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99992" y="1484784"/>
            <a:ext cx="0" cy="468052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6" y="5380049"/>
            <a:ext cx="851147" cy="7337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89" y="4282460"/>
            <a:ext cx="644927" cy="9193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r="3197"/>
          <a:stretch/>
        </p:blipFill>
        <p:spPr>
          <a:xfrm>
            <a:off x="2057774" y="5476116"/>
            <a:ext cx="1298328" cy="5416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807" y="1997009"/>
            <a:ext cx="1405493" cy="9352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44" y="4251778"/>
            <a:ext cx="1275963" cy="7753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73" y="3020978"/>
            <a:ext cx="897760" cy="8977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75" y="3130282"/>
            <a:ext cx="757163" cy="80764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716016" y="2056237"/>
            <a:ext cx="442798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ISO 14001 (Management environmental 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ISO  14020 (Etiquettes et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déclarations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environnementales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ISO  14040 (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Analyse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du Cycle de vie)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ISO 26000 (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Responsabilité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Sociétale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)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ISO 31000 (Management du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Risque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ISO/PC 278 (Management anti-corruption)</a:t>
            </a: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9" y="2096227"/>
            <a:ext cx="1143035" cy="792088"/>
          </a:xfrm>
          <a:prstGeom prst="rect">
            <a:avLst/>
          </a:prstGeom>
        </p:spPr>
      </p:pic>
      <p:pic>
        <p:nvPicPr>
          <p:cNvPr id="18" name="Picture 4" descr="Image result for OHCH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7" y="3076236"/>
            <a:ext cx="1620047" cy="91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mage result for un global compac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72" y="4180891"/>
            <a:ext cx="917098" cy="91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IAT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31" y="1972260"/>
            <a:ext cx="960041" cy="9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52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18071"/>
            <a:ext cx="7560840" cy="634081"/>
          </a:xfrm>
        </p:spPr>
        <p:txBody>
          <a:bodyPr/>
          <a:lstStyle/>
          <a:p>
            <a:r>
              <a:rPr lang="en-AU" sz="2400" dirty="0">
                <a:latin typeface="Trebuchet MS" pitchFamily="34" charset="0"/>
              </a:rPr>
              <a:t>Un </a:t>
            </a:r>
            <a:r>
              <a:rPr lang="en-AU" sz="2400" dirty="0" err="1">
                <a:latin typeface="Trebuchet MS" pitchFamily="34" charset="0"/>
              </a:rPr>
              <a:t>solide</a:t>
            </a:r>
            <a:r>
              <a:rPr lang="en-AU" sz="2400" dirty="0">
                <a:latin typeface="Trebuchet MS" pitchFamily="34" charset="0"/>
              </a:rPr>
              <a:t> </a:t>
            </a:r>
            <a:r>
              <a:rPr lang="en-AU" sz="2400" dirty="0" err="1">
                <a:latin typeface="Trebuchet MS" pitchFamily="34" charset="0"/>
              </a:rPr>
              <a:t>processus</a:t>
            </a:r>
            <a:r>
              <a:rPr lang="en-AU" sz="2400" dirty="0">
                <a:latin typeface="Trebuchet MS" pitchFamily="34" charset="0"/>
              </a:rPr>
              <a:t> de </a:t>
            </a:r>
            <a:r>
              <a:rPr lang="en-AU" sz="2400" dirty="0" err="1">
                <a:latin typeface="Trebuchet MS" pitchFamily="34" charset="0"/>
              </a:rPr>
              <a:t>développement</a:t>
            </a:r>
            <a:endParaRPr lang="en-GB" sz="2400" dirty="0">
              <a:latin typeface="Trebuchet MS" pitchFamily="34" charset="0"/>
            </a:endParaRP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3351466" y="908719"/>
            <a:ext cx="5832475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20000"/>
              </a:lnSpc>
              <a:buSzPct val="70000"/>
            </a:pP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FEV 2013 – PC 277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est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accepté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.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0" y="603354"/>
            <a:ext cx="2415979" cy="6014885"/>
          </a:xfrm>
          <a:prstGeom prst="rect">
            <a:avLst/>
          </a:prstGeom>
        </p:spPr>
      </p:pic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3351465" y="1923068"/>
            <a:ext cx="5832475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20000"/>
              </a:lnSpc>
              <a:buSzPct val="70000"/>
            </a:pP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La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norme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française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NF X50-135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sert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de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texte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de travail</a:t>
            </a:r>
          </a:p>
          <a:p>
            <a:pPr algn="l" eaLnBrk="1" hangingPunct="1">
              <a:lnSpc>
                <a:spcPct val="120000"/>
              </a:lnSpc>
              <a:buSzPct val="70000"/>
            </a:pP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(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autre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standard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considéré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- BS 8903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britannique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3351466" y="2630288"/>
            <a:ext cx="4676918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20000"/>
              </a:lnSpc>
              <a:buSzPct val="70000"/>
            </a:pP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SEPT 2013 –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Réunion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internationale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1 – Paris, France</a:t>
            </a:r>
          </a:p>
          <a:p>
            <a:pPr eaLnBrk="1" hangingPunct="1">
              <a:lnSpc>
                <a:spcPct val="120000"/>
              </a:lnSpc>
              <a:buSzPct val="70000"/>
            </a:pP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FEV 2014 -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Réunion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internationale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2 – Iguaçu,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Brésil</a:t>
            </a:r>
            <a:endParaRPr lang="en-AU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20000"/>
              </a:lnSpc>
              <a:buSzPct val="70000"/>
            </a:pP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NOV 2014 -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Réunion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internationale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3 –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Singapour</a:t>
            </a:r>
            <a:endParaRPr lang="en-AU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20000"/>
              </a:lnSpc>
              <a:buSzPct val="70000"/>
            </a:pP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JUIN 2015 -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Réunion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internationale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4 –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Londres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, UK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699792" y="4077072"/>
            <a:ext cx="49661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3351466" y="3838209"/>
            <a:ext cx="5036957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buSzPct val="70000"/>
            </a:pP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MAI 2016 –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Réunion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internationale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5 – Sydney,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Australie</a:t>
            </a:r>
            <a:endParaRPr lang="en-AU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20000"/>
              </a:lnSpc>
              <a:buSzPct val="70000"/>
            </a:pP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DEC 2016 –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Réunion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internationale</a:t>
            </a:r>
            <a:r>
              <a:rPr lang="en-AU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6 – Rio de Janeiro, </a:t>
            </a:r>
            <a:r>
              <a:rPr lang="en-AU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Brésil</a:t>
            </a:r>
            <a:endParaRPr lang="en-AU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2699792" y="3068960"/>
            <a:ext cx="5152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2699792" y="2126091"/>
            <a:ext cx="51527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2699792" y="1071973"/>
            <a:ext cx="5152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35" y="4581128"/>
            <a:ext cx="830509" cy="830509"/>
          </a:xfrm>
          <a:prstGeom prst="rect">
            <a:avLst/>
          </a:prstGeom>
        </p:spPr>
      </p:pic>
      <p:sp>
        <p:nvSpPr>
          <p:cNvPr id="13" name="Rectangle : coins arrondis 7"/>
          <p:cNvSpPr/>
          <p:nvPr/>
        </p:nvSpPr>
        <p:spPr>
          <a:xfrm>
            <a:off x="3563888" y="5226813"/>
            <a:ext cx="3949355" cy="13705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/>
                </a:solidFill>
                <a:ea typeface="ＭＳ Ｐゴシック" pitchFamily="34" charset="-128"/>
                <a:cs typeface="Arial" panose="020B0604020202020204" pitchFamily="34" charset="0"/>
              </a:rPr>
              <a:t>92% </a:t>
            </a:r>
          </a:p>
          <a:p>
            <a:pPr algn="ctr"/>
            <a:r>
              <a:rPr lang="fr-FR" sz="3200" dirty="0">
                <a:solidFill>
                  <a:schemeClr val="tx2"/>
                </a:solidFill>
                <a:ea typeface="ＭＳ Ｐゴシック" pitchFamily="34" charset="-128"/>
                <a:cs typeface="Arial" panose="020B0604020202020204" pitchFamily="34" charset="0"/>
              </a:rPr>
              <a:t>approbation!</a:t>
            </a:r>
          </a:p>
        </p:txBody>
      </p:sp>
    </p:spTree>
    <p:extLst>
      <p:ext uri="{BB962C8B-B14F-4D97-AF65-F5344CB8AC3E}">
        <p14:creationId xmlns:p14="http://schemas.microsoft.com/office/powerpoint/2010/main" val="203580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et start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8" t="-274" r="6310"/>
          <a:stretch/>
        </p:blipFill>
        <p:spPr bwMode="auto">
          <a:xfrm>
            <a:off x="-108520" y="-27384"/>
            <a:ext cx="9289032" cy="68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12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3993247" y="5366826"/>
            <a:ext cx="51872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>
              <a:defRPr/>
            </a:pP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Ce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que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c’est</a:t>
            </a:r>
            <a:b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</a:b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Comment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l’utiliser</a:t>
            </a:r>
            <a:endParaRPr lang="en-AU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" y="188640"/>
            <a:ext cx="1210804" cy="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6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17538" y="2955925"/>
            <a:ext cx="177641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l">
              <a:lnSpc>
                <a:spcPts val="2400"/>
              </a:lnSpc>
              <a:spcBef>
                <a:spcPct val="50000"/>
              </a:spcBef>
            </a:pPr>
            <a:endParaRPr lang="en-AU" sz="2000">
              <a:solidFill>
                <a:srgbClr val="FAA21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224" y="1124744"/>
            <a:ext cx="85482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Trebuchet MS" panose="020B0603020202020204" pitchFamily="34" charset="0"/>
              </a:rPr>
              <a:t>Un guide de recommandations sur les achats responsables. Un cadre souple de lignes directrices. Une démarche volontaire 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fr-FR" dirty="0">
                <a:solidFill>
                  <a:srgbClr val="577493"/>
                </a:solidFill>
                <a:latin typeface="Trebuchet MS" panose="020B0603020202020204" pitchFamily="34" charset="0"/>
              </a:rPr>
              <a:t>Dont on peut mesurer le niveau de maturité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fr-FR" dirty="0">
                <a:solidFill>
                  <a:srgbClr val="577493"/>
                </a:solidFill>
                <a:latin typeface="Trebuchet MS" panose="020B0603020202020204" pitchFamily="34" charset="0"/>
              </a:rPr>
              <a:t>Mais non </a:t>
            </a:r>
            <a:r>
              <a:rPr lang="fr-FR" dirty="0" err="1">
                <a:solidFill>
                  <a:srgbClr val="577493"/>
                </a:solidFill>
                <a:latin typeface="Trebuchet MS" panose="020B0603020202020204" pitchFamily="34" charset="0"/>
              </a:rPr>
              <a:t>certifiable</a:t>
            </a:r>
            <a:endParaRPr lang="fr-FR" dirty="0">
              <a:solidFill>
                <a:srgbClr val="577493"/>
              </a:solidFill>
              <a:latin typeface="Trebuchet MS" panose="020B0603020202020204" pitchFamily="34" charset="0"/>
            </a:endParaRPr>
          </a:p>
          <a:p>
            <a:pPr lvl="1"/>
            <a:endParaRPr lang="fr-FR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Trebuchet MS" panose="020B0603020202020204" pitchFamily="34" charset="0"/>
              </a:rPr>
              <a:t>Permet la compréhension de: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fr-FR" dirty="0">
                <a:solidFill>
                  <a:srgbClr val="577493"/>
                </a:solidFill>
                <a:latin typeface="Trebuchet MS" panose="020B0603020202020204" pitchFamily="34" charset="0"/>
              </a:rPr>
              <a:t>Ce que sont les achats responsables;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fr-FR" dirty="0">
                <a:solidFill>
                  <a:srgbClr val="577493"/>
                </a:solidFill>
                <a:latin typeface="Trebuchet MS" panose="020B0603020202020204" pitchFamily="34" charset="0"/>
              </a:rPr>
              <a:t>Comment la responsabilité sociétale impacte les différents niveaux de la fonction achat: politique, stratégie, organisation, processus;</a:t>
            </a:r>
          </a:p>
          <a:p>
            <a:pPr marL="742950" lvl="1" indent="-285750">
              <a:spcAft>
                <a:spcPts val="1200"/>
              </a:spcAft>
              <a:buFont typeface="Calibri" pitchFamily="34" charset="0"/>
              <a:buChar char="‒"/>
            </a:pPr>
            <a:r>
              <a:rPr lang="fr-FR" dirty="0">
                <a:solidFill>
                  <a:srgbClr val="577493"/>
                </a:solidFill>
                <a:latin typeface="Trebuchet MS" panose="020B0603020202020204" pitchFamily="34" charset="0"/>
              </a:rPr>
              <a:t>Comment mettre concrètement en pratique des achats responsables</a:t>
            </a:r>
            <a:r>
              <a:rPr lang="fr-FR" dirty="0">
                <a:solidFill>
                  <a:schemeClr val="accent4"/>
                </a:solidFill>
                <a:latin typeface="Trebuchet MS" panose="020B0603020202020204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Trebuchet MS" panose="020B0603020202020204" pitchFamily="34" charset="0"/>
              </a:rPr>
              <a:t>S’applique à: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fr-FR" dirty="0">
                <a:solidFill>
                  <a:srgbClr val="577493"/>
                </a:solidFill>
                <a:latin typeface="Trebuchet MS" panose="020B0603020202020204" pitchFamily="34" charset="0"/>
              </a:rPr>
              <a:t>Toute organisation, indépendamment de son activité, de sa taille ou de sa localisation.</a:t>
            </a:r>
          </a:p>
          <a:p>
            <a:pPr marL="742950" lvl="1" indent="-285750">
              <a:spcAft>
                <a:spcPts val="1200"/>
              </a:spcAft>
              <a:buFont typeface="Calibri" pitchFamily="34" charset="0"/>
              <a:buChar char="‒"/>
            </a:pPr>
            <a:r>
              <a:rPr lang="fr-FR" dirty="0">
                <a:solidFill>
                  <a:srgbClr val="577493"/>
                </a:solidFill>
                <a:latin typeface="Trebuchet MS" panose="020B0603020202020204" pitchFamily="34" charset="0"/>
              </a:rPr>
              <a:t>Toute partie prenante impliquée ou impactée par les décisions liées aux achats.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Trebuchet MS" panose="020B0603020202020204" pitchFamily="34" charset="0"/>
              </a:rPr>
              <a:t>Ne remplace pas 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les 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lois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mais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explique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comment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aller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au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delà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.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>
                <a:latin typeface="Trebuchet MS" pitchFamily="34" charset="0"/>
              </a:rPr>
              <a:t>Ce </a:t>
            </a:r>
            <a:r>
              <a:rPr lang="en-AU" sz="2800" dirty="0" err="1">
                <a:latin typeface="Trebuchet MS" pitchFamily="34" charset="0"/>
              </a:rPr>
              <a:t>qu’est</a:t>
            </a:r>
            <a:r>
              <a:rPr lang="en-AU" sz="2800" dirty="0">
                <a:latin typeface="Trebuchet MS" pitchFamily="34" charset="0"/>
              </a:rPr>
              <a:t> la </a:t>
            </a:r>
            <a:r>
              <a:rPr lang="en-AU" sz="2800" dirty="0" err="1">
                <a:latin typeface="Trebuchet MS" pitchFamily="34" charset="0"/>
              </a:rPr>
              <a:t>norme</a:t>
            </a:r>
            <a:r>
              <a:rPr lang="en-AU" sz="2800" dirty="0">
                <a:latin typeface="Trebuchet MS" pitchFamily="34" charset="0"/>
              </a:rPr>
              <a:t> ISO20400</a:t>
            </a:r>
            <a:endParaRPr lang="en-GB" sz="2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8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14</a:t>
            </a:fld>
            <a:endParaRPr lang="fr-BE"/>
          </a:p>
        </p:txBody>
      </p:sp>
      <p:sp>
        <p:nvSpPr>
          <p:cNvPr id="25" name="Rectangle 24"/>
          <p:cNvSpPr/>
          <p:nvPr/>
        </p:nvSpPr>
        <p:spPr>
          <a:xfrm>
            <a:off x="0" y="6512090"/>
            <a:ext cx="9144000" cy="345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0" y="817803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spcBef>
                <a:spcPct val="0"/>
              </a:spcBef>
              <a:defRPr/>
            </a:pPr>
            <a:r>
              <a:rPr lang="en-US" sz="2800" b="1" dirty="0" err="1">
                <a:latin typeface="Trebuchet MS" pitchFamily="34" charset="0"/>
              </a:rPr>
              <a:t>Définition</a:t>
            </a:r>
            <a:r>
              <a:rPr lang="en-US" sz="2800" b="1" dirty="0">
                <a:latin typeface="Trebuchet MS" pitchFamily="34" charset="0"/>
              </a:rPr>
              <a:t> des </a:t>
            </a:r>
            <a:r>
              <a:rPr lang="en-US" sz="2800" b="1" dirty="0" err="1">
                <a:latin typeface="Trebuchet MS" pitchFamily="34" charset="0"/>
              </a:rPr>
              <a:t>achats</a:t>
            </a:r>
            <a:r>
              <a:rPr lang="en-US" sz="2800" b="1" dirty="0">
                <a:latin typeface="Trebuchet MS" pitchFamily="34" charset="0"/>
              </a:rPr>
              <a:t> </a:t>
            </a:r>
            <a:r>
              <a:rPr lang="en-US" sz="2800" b="1" dirty="0" err="1">
                <a:latin typeface="Trebuchet MS" pitchFamily="34" charset="0"/>
              </a:rPr>
              <a:t>responsables</a:t>
            </a:r>
            <a:endParaRPr lang="en-US" sz="2800" b="1" dirty="0">
              <a:latin typeface="Trebuchet MS" pitchFamily="34" charset="0"/>
            </a:endParaRPr>
          </a:p>
          <a:p>
            <a:pPr algn="ctr" fontAlgn="b">
              <a:spcBef>
                <a:spcPct val="0"/>
              </a:spcBef>
              <a:defRPr/>
            </a:pPr>
            <a:r>
              <a:rPr lang="en-US" sz="2800" b="1" dirty="0">
                <a:latin typeface="Trebuchet MS" pitchFamily="34" charset="0"/>
              </a:rPr>
              <a:t> </a:t>
            </a:r>
            <a:r>
              <a:rPr lang="en-US" sz="2800" b="1" dirty="0" err="1">
                <a:latin typeface="Trebuchet MS" pitchFamily="34" charset="0"/>
              </a:rPr>
              <a:t>Norme</a:t>
            </a:r>
            <a:r>
              <a:rPr lang="en-US" sz="2800" b="1" dirty="0">
                <a:latin typeface="Trebuchet MS" pitchFamily="34" charset="0"/>
              </a:rPr>
              <a:t> ISO 20400</a:t>
            </a:r>
            <a:endParaRPr lang="en-AU" sz="2800" b="1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132856"/>
            <a:ext cx="83789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i="1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GB" sz="36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chat</a:t>
            </a:r>
            <a:br>
              <a:rPr lang="en-GB" sz="36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3600" i="1" dirty="0" err="1">
                <a:solidFill>
                  <a:schemeClr val="accent4"/>
                </a:solidFill>
                <a:latin typeface="Trebuchet MS" panose="020B0603020202020204" pitchFamily="34" charset="0"/>
              </a:rPr>
              <a:t>dont</a:t>
            </a:r>
            <a:r>
              <a:rPr lang="en-GB" sz="3600" i="1" dirty="0">
                <a:solidFill>
                  <a:schemeClr val="accent4"/>
                </a:solidFill>
                <a:latin typeface="Trebuchet MS" panose="020B0603020202020204" pitchFamily="34" charset="0"/>
              </a:rPr>
              <a:t> les impacts </a:t>
            </a:r>
            <a:r>
              <a:rPr lang="en-GB" sz="3600" i="1" dirty="0" err="1">
                <a:solidFill>
                  <a:schemeClr val="accent4"/>
                </a:solidFill>
                <a:latin typeface="Trebuchet MS" panose="020B0603020202020204" pitchFamily="34" charset="0"/>
              </a:rPr>
              <a:t>environnementaux</a:t>
            </a:r>
            <a:r>
              <a:rPr lang="en-GB" sz="3600" i="1" dirty="0">
                <a:solidFill>
                  <a:schemeClr val="accent4"/>
                </a:solidFill>
                <a:latin typeface="Trebuchet MS" panose="020B0603020202020204" pitchFamily="34" charset="0"/>
              </a:rPr>
              <a:t>, </a:t>
            </a:r>
            <a:r>
              <a:rPr lang="en-GB" sz="3600" i="1" dirty="0" err="1">
                <a:solidFill>
                  <a:schemeClr val="accent4"/>
                </a:solidFill>
                <a:latin typeface="Trebuchet MS" panose="020B0603020202020204" pitchFamily="34" charset="0"/>
              </a:rPr>
              <a:t>sociaux</a:t>
            </a:r>
            <a:r>
              <a:rPr lang="en-GB" sz="3600" i="1" dirty="0">
                <a:solidFill>
                  <a:schemeClr val="accent4"/>
                </a:solidFill>
                <a:latin typeface="Trebuchet MS" panose="020B0603020202020204" pitchFamily="34" charset="0"/>
              </a:rPr>
              <a:t> et </a:t>
            </a:r>
            <a:r>
              <a:rPr lang="en-GB" sz="3600" i="1" dirty="0" err="1">
                <a:solidFill>
                  <a:schemeClr val="accent4"/>
                </a:solidFill>
                <a:latin typeface="Trebuchet MS" panose="020B0603020202020204" pitchFamily="34" charset="0"/>
              </a:rPr>
              <a:t>économiques</a:t>
            </a:r>
            <a:r>
              <a:rPr lang="en-GB" sz="3600" i="1" dirty="0">
                <a:solidFill>
                  <a:schemeClr val="accent4"/>
                </a:solidFill>
                <a:latin typeface="Trebuchet MS" panose="020B0603020202020204" pitchFamily="34" charset="0"/>
              </a:rPr>
              <a:t> </a:t>
            </a:r>
            <a:r>
              <a:rPr lang="en-GB" sz="3600" i="1" dirty="0" err="1">
                <a:solidFill>
                  <a:schemeClr val="accent4"/>
                </a:solidFill>
                <a:latin typeface="Trebuchet MS" panose="020B0603020202020204" pitchFamily="34" charset="0"/>
              </a:rPr>
              <a:t>sont</a:t>
            </a:r>
            <a:r>
              <a:rPr lang="en-GB" sz="3600" i="1" dirty="0">
                <a:solidFill>
                  <a:schemeClr val="accent4"/>
                </a:solidFill>
                <a:latin typeface="Trebuchet MS" panose="020B0603020202020204" pitchFamily="34" charset="0"/>
              </a:rPr>
              <a:t> les plus </a:t>
            </a:r>
            <a:r>
              <a:rPr lang="en-GB" sz="3600" i="1" dirty="0" err="1">
                <a:solidFill>
                  <a:schemeClr val="accent4"/>
                </a:solidFill>
                <a:latin typeface="Trebuchet MS" panose="020B0603020202020204" pitchFamily="34" charset="0"/>
              </a:rPr>
              <a:t>positifs</a:t>
            </a:r>
            <a:r>
              <a:rPr lang="en-GB" sz="3600" i="1" dirty="0">
                <a:solidFill>
                  <a:schemeClr val="accent4"/>
                </a:solidFill>
                <a:latin typeface="Trebuchet MS" panose="020B0603020202020204" pitchFamily="34" charset="0"/>
              </a:rPr>
              <a:t> </a:t>
            </a:r>
            <a:r>
              <a:rPr lang="en-GB" sz="3600" i="1" dirty="0" err="1">
                <a:solidFill>
                  <a:schemeClr val="accent4"/>
                </a:solidFill>
                <a:latin typeface="Trebuchet MS" panose="020B0603020202020204" pitchFamily="34" charset="0"/>
              </a:rPr>
              <a:t>possibles</a:t>
            </a:r>
            <a:r>
              <a:rPr lang="en-GB" sz="3600" i="1" dirty="0">
                <a:solidFill>
                  <a:schemeClr val="accent4"/>
                </a:solidFill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en-GB" sz="3600" i="1" dirty="0">
                <a:solidFill>
                  <a:schemeClr val="accent3"/>
                </a:solidFill>
                <a:latin typeface="Trebuchet MS" panose="020B0603020202020204" pitchFamily="34" charset="0"/>
              </a:rPr>
              <a:t>sur </a:t>
            </a:r>
            <a:r>
              <a:rPr lang="en-GB" sz="3600" i="1" dirty="0" err="1">
                <a:solidFill>
                  <a:schemeClr val="accent3"/>
                </a:solidFill>
                <a:latin typeface="Trebuchet MS" panose="020B0603020202020204" pitchFamily="34" charset="0"/>
              </a:rPr>
              <a:t>toute</a:t>
            </a:r>
            <a:r>
              <a:rPr lang="en-GB" sz="3600" i="1" dirty="0">
                <a:solidFill>
                  <a:schemeClr val="accent3"/>
                </a:solidFill>
                <a:latin typeface="Trebuchet MS" panose="020B0603020202020204" pitchFamily="34" charset="0"/>
              </a:rPr>
              <a:t> la </a:t>
            </a:r>
            <a:r>
              <a:rPr lang="en-GB" sz="3600" i="1" dirty="0" err="1">
                <a:solidFill>
                  <a:schemeClr val="accent3"/>
                </a:solidFill>
                <a:latin typeface="Trebuchet MS" panose="020B0603020202020204" pitchFamily="34" charset="0"/>
              </a:rPr>
              <a:t>durée</a:t>
            </a:r>
            <a:r>
              <a:rPr lang="en-GB" sz="3600" i="1" dirty="0">
                <a:solidFill>
                  <a:schemeClr val="accent3"/>
                </a:solidFill>
                <a:latin typeface="Trebuchet MS" panose="020B0603020202020204" pitchFamily="34" charset="0"/>
              </a:rPr>
              <a:t> du cycle de vie.</a:t>
            </a:r>
          </a:p>
        </p:txBody>
      </p:sp>
    </p:spTree>
    <p:extLst>
      <p:ext uri="{BB962C8B-B14F-4D97-AF65-F5344CB8AC3E}">
        <p14:creationId xmlns:p14="http://schemas.microsoft.com/office/powerpoint/2010/main" val="4021550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260648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defRPr/>
            </a:pPr>
            <a:r>
              <a:rPr lang="en-AU" sz="24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Les 7 questions </a:t>
            </a:r>
            <a:r>
              <a:rPr lang="en-AU" sz="2400" b="1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centrales</a:t>
            </a:r>
            <a:r>
              <a:rPr lang="en-AU" sz="24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de </a:t>
            </a:r>
            <a:r>
              <a:rPr lang="en-AU" sz="2400" b="1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l’ISO</a:t>
            </a:r>
            <a:r>
              <a:rPr lang="en-AU" sz="24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20400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7624" y="5730061"/>
            <a:ext cx="67687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Trebuchet MS" panose="020B0603020202020204" pitchFamily="34" charset="0"/>
              </a:rPr>
              <a:t>Source: ISO 26000 – </a:t>
            </a:r>
            <a:r>
              <a:rPr lang="en-US" sz="1600" b="1" dirty="0" err="1">
                <a:solidFill>
                  <a:schemeClr val="tx2"/>
                </a:solidFill>
                <a:latin typeface="Trebuchet MS" panose="020B0603020202020204" pitchFamily="34" charset="0"/>
              </a:rPr>
              <a:t>Lignes</a:t>
            </a:r>
            <a:r>
              <a:rPr lang="en-US" sz="1600" b="1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Trebuchet MS" panose="020B0603020202020204" pitchFamily="34" charset="0"/>
              </a:rPr>
              <a:t>directrices</a:t>
            </a:r>
            <a:r>
              <a:rPr lang="en-US" sz="1600" b="1" dirty="0">
                <a:solidFill>
                  <a:schemeClr val="tx2"/>
                </a:solidFill>
                <a:latin typeface="Trebuchet MS" panose="020B0603020202020204" pitchFamily="34" charset="0"/>
              </a:rPr>
              <a:t> sur la </a:t>
            </a:r>
            <a:r>
              <a:rPr lang="en-US" sz="1600" b="1" dirty="0" err="1">
                <a:solidFill>
                  <a:schemeClr val="tx2"/>
                </a:solidFill>
                <a:latin typeface="Trebuchet MS" panose="020B0603020202020204" pitchFamily="34" charset="0"/>
              </a:rPr>
              <a:t>responsabilité</a:t>
            </a:r>
            <a:r>
              <a:rPr lang="en-US" sz="1600" b="1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Trebuchet MS" panose="020B0603020202020204" pitchFamily="34" charset="0"/>
              </a:rPr>
              <a:t>sociétale</a:t>
            </a:r>
            <a:endParaRPr lang="en-US" sz="16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7 questions </a:t>
            </a:r>
            <a:r>
              <a:rPr lang="en-US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centrales</a:t>
            </a:r>
            <a:endParaRPr lang="en-US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1100" i="1" dirty="0" err="1">
                <a:solidFill>
                  <a:schemeClr val="tx2"/>
                </a:solidFill>
                <a:latin typeface="Trebuchet MS" panose="020B0603020202020204" pitchFamily="34" charset="0"/>
              </a:rPr>
              <a:t>Depuis</a:t>
            </a:r>
            <a:r>
              <a:rPr lang="en-US" sz="1100" i="1" dirty="0">
                <a:solidFill>
                  <a:schemeClr val="tx2"/>
                </a:solidFill>
                <a:latin typeface="Trebuchet MS" panose="020B0603020202020204" pitchFamily="34" charset="0"/>
              </a:rPr>
              <a:t> 2010</a:t>
            </a:r>
            <a:endParaRPr lang="fr-FR" sz="1100" i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1639" y="1254288"/>
            <a:ext cx="6480720" cy="4032448"/>
            <a:chOff x="1115616" y="1196752"/>
            <a:chExt cx="4752528" cy="3024335"/>
          </a:xfrm>
        </p:grpSpPr>
        <p:grpSp>
          <p:nvGrpSpPr>
            <p:cNvPr id="6" name="Group 5"/>
            <p:cNvGrpSpPr/>
            <p:nvPr/>
          </p:nvGrpSpPr>
          <p:grpSpPr>
            <a:xfrm>
              <a:off x="1427411" y="1392557"/>
              <a:ext cx="4184622" cy="2709664"/>
              <a:chOff x="2485895" y="3587461"/>
              <a:chExt cx="4184622" cy="270966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4364" y="3587461"/>
                <a:ext cx="1404312" cy="1440160"/>
                <a:chOff x="6336040" y="260648"/>
                <a:chExt cx="1404312" cy="1440160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3566011" y="5413155"/>
                <a:ext cx="861968" cy="883970"/>
                <a:chOff x="6336040" y="260648"/>
                <a:chExt cx="1404312" cy="1440160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444953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727082" y="4679985"/>
                <a:ext cx="861968" cy="883970"/>
                <a:chOff x="6336040" y="260648"/>
                <a:chExt cx="1404312" cy="1440160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DAA600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485895" y="3645024"/>
                <a:ext cx="861969" cy="883973"/>
                <a:chOff x="2485895" y="3645024"/>
                <a:chExt cx="861969" cy="88397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2684885" y="4440600"/>
                  <a:ext cx="662979" cy="8839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2756636" y="4450713"/>
                  <a:ext cx="403336" cy="5377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2485895" y="3645024"/>
                  <a:ext cx="850871" cy="839774"/>
                </a:xfrm>
                <a:prstGeom prst="ellipse">
                  <a:avLst/>
                </a:prstGeom>
                <a:solidFill>
                  <a:srgbClr val="F15D22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4724401" y="5413155"/>
                <a:ext cx="861968" cy="883970"/>
                <a:chOff x="6336040" y="260648"/>
                <a:chExt cx="1404312" cy="144016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0B987C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5565457" y="4680061"/>
                <a:ext cx="861968" cy="883970"/>
                <a:chOff x="6336040" y="260648"/>
                <a:chExt cx="1404312" cy="1440160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1275A5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5808549" y="3645023"/>
                <a:ext cx="861968" cy="883970"/>
                <a:chOff x="6336040" y="260648"/>
                <a:chExt cx="1404312" cy="144016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7C267A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</p:grpSp>
        <p:sp>
          <p:nvSpPr>
            <p:cNvPr id="8" name="Trapezoid 7"/>
            <p:cNvSpPr/>
            <p:nvPr/>
          </p:nvSpPr>
          <p:spPr>
            <a:xfrm rot="5400000">
              <a:off x="4283336" y="1752197"/>
              <a:ext cx="365082" cy="223148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2800"/>
            </a:p>
          </p:txBody>
        </p:sp>
        <p:sp>
          <p:nvSpPr>
            <p:cNvPr id="9" name="Isosceles Triangle 8"/>
            <p:cNvSpPr/>
            <p:nvPr/>
          </p:nvSpPr>
          <p:spPr>
            <a:xfrm rot="5400000">
              <a:off x="4404384" y="1818152"/>
              <a:ext cx="421265" cy="815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2800"/>
            </a:p>
          </p:txBody>
        </p:sp>
        <p:sp>
          <p:nvSpPr>
            <p:cNvPr id="10" name="Trapezoid 9"/>
            <p:cNvSpPr/>
            <p:nvPr/>
          </p:nvSpPr>
          <p:spPr>
            <a:xfrm rot="16200000" flipH="1">
              <a:off x="2381979" y="1778253"/>
              <a:ext cx="365082" cy="223148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2800"/>
            </a:p>
          </p:txBody>
        </p:sp>
        <p:sp>
          <p:nvSpPr>
            <p:cNvPr id="11" name="Isosceles Triangle 10"/>
            <p:cNvSpPr/>
            <p:nvPr/>
          </p:nvSpPr>
          <p:spPr>
            <a:xfrm rot="16200000" flipH="1">
              <a:off x="2204749" y="1844208"/>
              <a:ext cx="421265" cy="815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2800"/>
            </a:p>
          </p:txBody>
        </p:sp>
        <p:grpSp>
          <p:nvGrpSpPr>
            <p:cNvPr id="12" name="Group 11"/>
            <p:cNvGrpSpPr/>
            <p:nvPr/>
          </p:nvGrpSpPr>
          <p:grpSpPr>
            <a:xfrm rot="1932334">
              <a:off x="4198947" y="2365553"/>
              <a:ext cx="301472" cy="421265"/>
              <a:chOff x="6844921" y="4313545"/>
              <a:chExt cx="301472" cy="421265"/>
            </a:xfrm>
          </p:grpSpPr>
          <p:sp>
            <p:nvSpPr>
              <p:cNvPr id="32" name="Isosceles Triangle 31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  <p:sp>
            <p:nvSpPr>
              <p:cNvPr id="33" name="Trapezoid 32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9667666" flipH="1">
              <a:off x="2529134" y="2375990"/>
              <a:ext cx="301472" cy="421265"/>
              <a:chOff x="6844921" y="4313545"/>
              <a:chExt cx="301472" cy="421265"/>
            </a:xfrm>
          </p:grpSpPr>
          <p:sp>
            <p:nvSpPr>
              <p:cNvPr id="30" name="Isosceles Triangle 29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  <p:sp>
            <p:nvSpPr>
              <p:cNvPr id="31" name="Trapezoid 30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4334171">
              <a:off x="3753168" y="2796142"/>
              <a:ext cx="301472" cy="421265"/>
              <a:chOff x="6844921" y="4313545"/>
              <a:chExt cx="301472" cy="421265"/>
            </a:xfrm>
          </p:grpSpPr>
          <p:sp>
            <p:nvSpPr>
              <p:cNvPr id="28" name="Isosceles Triangle 27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  <p:sp>
            <p:nvSpPr>
              <p:cNvPr id="29" name="Trapezoid 28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17265829" flipH="1">
              <a:off x="2980146" y="2799293"/>
              <a:ext cx="301472" cy="421265"/>
              <a:chOff x="6844921" y="4313545"/>
              <a:chExt cx="301472" cy="421265"/>
            </a:xfrm>
          </p:grpSpPr>
          <p:sp>
            <p:nvSpPr>
              <p:cNvPr id="26" name="Isosceles Triangle 25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  <p:sp>
            <p:nvSpPr>
              <p:cNvPr id="27" name="Trapezoid 26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</p:grpSp>
        <p:sp>
          <p:nvSpPr>
            <p:cNvPr id="16" name="TextBox 52"/>
            <p:cNvSpPr txBox="1"/>
            <p:nvPr/>
          </p:nvSpPr>
          <p:spPr>
            <a:xfrm>
              <a:off x="2776984" y="1860000"/>
              <a:ext cx="1450545" cy="4847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fr-FR" b="1" dirty="0"/>
                <a:t>Gouvernance</a:t>
              </a:r>
            </a:p>
            <a:p>
              <a:pPr lvl="0" algn="ctr"/>
              <a:r>
                <a:rPr lang="fr-FR" b="1" dirty="0"/>
                <a:t> de l’organisation</a:t>
              </a:r>
            </a:p>
          </p:txBody>
        </p:sp>
        <p:sp>
          <p:nvSpPr>
            <p:cNvPr id="19" name="TextBox 53"/>
            <p:cNvSpPr txBox="1"/>
            <p:nvPr/>
          </p:nvSpPr>
          <p:spPr>
            <a:xfrm>
              <a:off x="1409851" y="1628800"/>
              <a:ext cx="889828" cy="5770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Communautés</a:t>
              </a:r>
              <a:r>
                <a:rPr lang="en-AU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 </a:t>
              </a:r>
            </a:p>
            <a:p>
              <a:pPr algn="ctr"/>
              <a:r>
                <a:rPr lang="en-AU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et </a:t>
              </a:r>
              <a:r>
                <a:rPr lang="en-AU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développement</a:t>
              </a:r>
              <a:r>
                <a:rPr lang="en-AU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 local</a:t>
              </a:r>
            </a:p>
          </p:txBody>
        </p:sp>
        <p:sp>
          <p:nvSpPr>
            <p:cNvPr id="20" name="TextBox 54"/>
            <p:cNvSpPr txBox="1"/>
            <p:nvPr/>
          </p:nvSpPr>
          <p:spPr>
            <a:xfrm>
              <a:off x="1662332" y="2654914"/>
              <a:ext cx="865542" cy="4501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Questions relatives aux </a:t>
              </a:r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consommateurs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1" name="TextBox 55"/>
            <p:cNvSpPr txBox="1"/>
            <p:nvPr/>
          </p:nvSpPr>
          <p:spPr>
            <a:xfrm>
              <a:off x="2500194" y="3477613"/>
              <a:ext cx="865542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Loyauté</a:t>
              </a:r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 des pratiques</a:t>
              </a:r>
            </a:p>
          </p:txBody>
        </p:sp>
        <p:sp>
          <p:nvSpPr>
            <p:cNvPr id="22" name="TextBox 56"/>
            <p:cNvSpPr txBox="1"/>
            <p:nvPr/>
          </p:nvSpPr>
          <p:spPr>
            <a:xfrm>
              <a:off x="3659227" y="3541092"/>
              <a:ext cx="865542" cy="1962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Environnement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3" name="TextBox 57"/>
            <p:cNvSpPr txBox="1"/>
            <p:nvPr/>
          </p:nvSpPr>
          <p:spPr>
            <a:xfrm>
              <a:off x="4511817" y="2676824"/>
              <a:ext cx="865542" cy="4501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Conditions et relations de travail</a:t>
              </a:r>
            </a:p>
          </p:txBody>
        </p:sp>
        <p:sp>
          <p:nvSpPr>
            <p:cNvPr id="24" name="TextBox 58"/>
            <p:cNvSpPr txBox="1"/>
            <p:nvPr/>
          </p:nvSpPr>
          <p:spPr>
            <a:xfrm>
              <a:off x="4777344" y="1772282"/>
              <a:ext cx="803098" cy="1962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Droits </a:t>
              </a:r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humains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15616" y="1196752"/>
              <a:ext cx="4752528" cy="30243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2800"/>
            </a:p>
          </p:txBody>
        </p:sp>
      </p:grpSp>
    </p:spTree>
    <p:extLst>
      <p:ext uri="{BB962C8B-B14F-4D97-AF65-F5344CB8AC3E}">
        <p14:creationId xmlns:p14="http://schemas.microsoft.com/office/powerpoint/2010/main" val="45319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3670" y="6306051"/>
            <a:ext cx="2133962" cy="3434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6206" y="243953"/>
            <a:ext cx="8229057" cy="800914"/>
          </a:xfrm>
        </p:spPr>
        <p:txBody>
          <a:bodyPr/>
          <a:lstStyle/>
          <a:p>
            <a:r>
              <a:rPr lang="en-GB" altLang="en-US" sz="2800" dirty="0">
                <a:latin typeface="Trebuchet MS" panose="020B0603020202020204" pitchFamily="34" charset="0"/>
              </a:rPr>
              <a:t>ISO 20400: guide pour les </a:t>
            </a:r>
            <a:r>
              <a:rPr lang="en-GB" altLang="en-US" sz="2800" dirty="0" err="1">
                <a:latin typeface="Trebuchet MS" panose="020B0603020202020204" pitchFamily="34" charset="0"/>
              </a:rPr>
              <a:t>achats</a:t>
            </a:r>
            <a:endParaRPr lang="en-GB" altLang="en-US" sz="2800" dirty="0">
              <a:latin typeface="Trebuchet MS" panose="020B0603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508" y="4371651"/>
            <a:ext cx="2092958" cy="369406"/>
          </a:xfrm>
          <a:prstGeom prst="roundRect">
            <a:avLst/>
          </a:prstGeom>
          <a:solidFill>
            <a:srgbClr val="7C267A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200" b="1" kern="0" dirty="0">
                <a:solidFill>
                  <a:prstClr val="white"/>
                </a:solidFill>
                <a:latin typeface="Calibri"/>
              </a:rPr>
              <a:t>5. </a:t>
            </a:r>
            <a:r>
              <a:rPr lang="en-US" sz="1200" b="1" kern="0" dirty="0">
                <a:solidFill>
                  <a:prstClr val="white"/>
                </a:solidFill>
              </a:rPr>
              <a:t>POLITIQUE/STRATEGIE</a:t>
            </a:r>
            <a:endParaRPr lang="en-US" sz="12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6084" y="5645724"/>
            <a:ext cx="2092958" cy="369406"/>
          </a:xfrm>
          <a:prstGeom prst="roundRect">
            <a:avLst/>
          </a:prstGeom>
          <a:solidFill>
            <a:srgbClr val="76923C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200" b="1" kern="0" dirty="0">
                <a:solidFill>
                  <a:prstClr val="white"/>
                </a:solidFill>
                <a:latin typeface="Calibri"/>
              </a:rPr>
              <a:t>7. PROCESSUS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6084" y="5008688"/>
            <a:ext cx="2092958" cy="369406"/>
          </a:xfrm>
          <a:prstGeom prst="roundRect">
            <a:avLst/>
          </a:prstGeom>
          <a:solidFill>
            <a:srgbClr val="1275A5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200" b="1" kern="0" dirty="0">
                <a:solidFill>
                  <a:prstClr val="white"/>
                </a:solidFill>
                <a:latin typeface="Calibri"/>
              </a:rPr>
              <a:t>6. ORGANISATION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4932" y="3097578"/>
            <a:ext cx="2109027" cy="369406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200" b="1" kern="0" dirty="0">
                <a:solidFill>
                  <a:srgbClr val="444953"/>
                </a:solidFill>
                <a:latin typeface="Calibri"/>
              </a:rPr>
              <a:t>3. DEFINITIONS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5508" y="2460541"/>
            <a:ext cx="2092958" cy="369406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200" b="1" kern="0" dirty="0">
                <a:solidFill>
                  <a:srgbClr val="444953"/>
                </a:solidFill>
                <a:latin typeface="Calibri"/>
              </a:rPr>
              <a:t>2. REFERENCES NORMATIVES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4931" y="1823504"/>
            <a:ext cx="2092958" cy="369406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200" b="1" kern="0" dirty="0">
                <a:solidFill>
                  <a:srgbClr val="444953"/>
                </a:solidFill>
                <a:latin typeface="Calibri"/>
              </a:rPr>
              <a:t>1. DOMAINE D’APPLICATION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084" y="3734614"/>
            <a:ext cx="2092958" cy="36940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200" b="1" kern="0" dirty="0">
                <a:solidFill>
                  <a:prstClr val="white"/>
                </a:solidFill>
                <a:latin typeface="Calibri"/>
              </a:rPr>
              <a:t>4. FONDAMENTAUX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26960" y="1674099"/>
            <a:ext cx="5849005" cy="2245219"/>
            <a:chOff x="2426960" y="1674099"/>
            <a:chExt cx="5849005" cy="2245219"/>
          </a:xfrm>
        </p:grpSpPr>
        <p:cxnSp>
          <p:nvCxnSpPr>
            <p:cNvPr id="16" name="Straight Connector 15"/>
            <p:cNvCxnSpPr>
              <a:stCxn id="11" idx="3"/>
              <a:endCxn id="18" idx="1"/>
            </p:cNvCxnSpPr>
            <p:nvPr/>
          </p:nvCxnSpPr>
          <p:spPr>
            <a:xfrm flipV="1">
              <a:off x="2426960" y="2221430"/>
              <a:ext cx="1333068" cy="1697888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dash"/>
            </a:ln>
            <a:effectLst/>
          </p:spPr>
        </p:cxnSp>
        <p:sp>
          <p:nvSpPr>
            <p:cNvPr id="18" name="Rectangle 17"/>
            <p:cNvSpPr/>
            <p:nvPr/>
          </p:nvSpPr>
          <p:spPr>
            <a:xfrm>
              <a:off x="3760028" y="1823505"/>
              <a:ext cx="4494942" cy="7958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781023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/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Gérer</a:t>
              </a: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 les </a:t>
              </a: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risques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697367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Diligence </a:t>
              </a: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raisonnable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13712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Définir</a:t>
              </a: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 les </a:t>
              </a: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priorités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30056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Eviter</a:t>
              </a: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 la </a:t>
              </a: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complicité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431877" y="2159596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Exercer</a:t>
              </a: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 </a:t>
              </a: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une</a:t>
              </a: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 influence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908862" y="1761747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817127" y="1744196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92" y="1674099"/>
              <a:ext cx="533236" cy="529264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5749922" y="1732166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652333" y="1742769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574525" y="1730740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230" y="1692486"/>
              <a:ext cx="496186" cy="49249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8" t="19925" r="16095" b="19285"/>
            <a:stretch/>
          </p:blipFill>
          <p:spPr>
            <a:xfrm>
              <a:off x="4805089" y="1707183"/>
              <a:ext cx="710497" cy="46309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9862" y="1749717"/>
              <a:ext cx="491422" cy="37802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968" y="1698876"/>
              <a:ext cx="489749" cy="48610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426384" y="2768954"/>
            <a:ext cx="5845538" cy="1787400"/>
            <a:chOff x="1932257" y="2475457"/>
            <a:chExt cx="6836028" cy="2090265"/>
          </a:xfrm>
        </p:grpSpPr>
        <p:cxnSp>
          <p:nvCxnSpPr>
            <p:cNvPr id="35" name="Straight Connector 34"/>
            <p:cNvCxnSpPr>
              <a:stCxn id="8" idx="3"/>
              <a:endCxn id="37" idx="1"/>
            </p:cNvCxnSpPr>
            <p:nvPr/>
          </p:nvCxnSpPr>
          <p:spPr>
            <a:xfrm flipV="1">
              <a:off x="1932257" y="3158881"/>
              <a:ext cx="1559623" cy="1406841"/>
            </a:xfrm>
            <a:prstGeom prst="line">
              <a:avLst/>
            </a:prstGeom>
            <a:noFill/>
            <a:ln w="9525" cap="flat" cmpd="sng" algn="ctr">
              <a:solidFill>
                <a:srgbClr val="7C267A">
                  <a:lumMod val="75000"/>
                </a:srgbClr>
              </a:solidFill>
              <a:prstDash val="dash"/>
            </a:ln>
            <a:effectLst/>
          </p:spPr>
        </p:cxnSp>
        <p:grpSp>
          <p:nvGrpSpPr>
            <p:cNvPr id="36" name="Group 35"/>
            <p:cNvGrpSpPr/>
            <p:nvPr/>
          </p:nvGrpSpPr>
          <p:grpSpPr>
            <a:xfrm>
              <a:off x="3491880" y="2475457"/>
              <a:ext cx="5276405" cy="1192934"/>
              <a:chOff x="3491880" y="2475457"/>
              <a:chExt cx="5276405" cy="1192934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491880" y="2693530"/>
                <a:ext cx="5256584" cy="93070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7C267A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en-GB" sz="153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641726" y="3180341"/>
                <a:ext cx="997674" cy="446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Objectifs</a:t>
                </a: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 de </a:t>
                </a:r>
              </a:p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l’organisation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365629" y="3285368"/>
                <a:ext cx="1368850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Contexte</a:t>
                </a: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 des </a:t>
                </a: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achats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288833" y="3221781"/>
                <a:ext cx="1479452" cy="446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Politique</a:t>
                </a: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 &amp; </a:t>
                </a: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Stratégie</a:t>
                </a: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 </a:t>
                </a:r>
              </a:p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d’achats</a:t>
                </a: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 </a:t>
                </a: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responsables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41" name="Plus 40"/>
              <p:cNvSpPr/>
              <p:nvPr/>
            </p:nvSpPr>
            <p:spPr>
              <a:xfrm>
                <a:off x="4775309" y="2844990"/>
                <a:ext cx="491656" cy="528979"/>
              </a:xfrm>
              <a:prstGeom prst="mathPlus">
                <a:avLst>
                  <a:gd name="adj1" fmla="val 12075"/>
                </a:avLst>
              </a:prstGeom>
              <a:gradFill rotWithShape="1">
                <a:gsLst>
                  <a:gs pos="0">
                    <a:srgbClr val="7C267A">
                      <a:tint val="50000"/>
                      <a:satMod val="300000"/>
                    </a:srgbClr>
                  </a:gs>
                  <a:gs pos="35000">
                    <a:srgbClr val="7C267A">
                      <a:tint val="37000"/>
                      <a:satMod val="300000"/>
                    </a:srgbClr>
                  </a:gs>
                  <a:gs pos="100000">
                    <a:srgbClr val="7C267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C267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en-GB" sz="1539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Equal 41"/>
              <p:cNvSpPr/>
              <p:nvPr/>
            </p:nvSpPr>
            <p:spPr>
              <a:xfrm>
                <a:off x="6830723" y="2994092"/>
                <a:ext cx="452825" cy="297672"/>
              </a:xfrm>
              <a:prstGeom prst="mathEqual">
                <a:avLst>
                  <a:gd name="adj1" fmla="val 12595"/>
                  <a:gd name="adj2" fmla="val 38197"/>
                </a:avLst>
              </a:prstGeom>
              <a:gradFill rotWithShape="1">
                <a:gsLst>
                  <a:gs pos="0">
                    <a:srgbClr val="7C267A">
                      <a:tint val="50000"/>
                      <a:satMod val="300000"/>
                    </a:srgbClr>
                  </a:gs>
                  <a:gs pos="35000">
                    <a:srgbClr val="7C267A">
                      <a:tint val="37000"/>
                      <a:satMod val="300000"/>
                    </a:srgbClr>
                  </a:gs>
                  <a:gs pos="100000">
                    <a:srgbClr val="7C267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C267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en-GB" sz="1539" kern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rgbClr val="7C267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2072" y="2574921"/>
                <a:ext cx="698838" cy="69883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7C267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4706" y="2475457"/>
                <a:ext cx="875204" cy="667471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rgbClr val="7C267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3199" y="2518649"/>
                <a:ext cx="827184" cy="827184"/>
              </a:xfrm>
              <a:prstGeom prst="rect">
                <a:avLst/>
              </a:prstGeom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2426961" y="3974436"/>
            <a:ext cx="5828009" cy="1218955"/>
            <a:chOff x="1932931" y="3885201"/>
            <a:chExt cx="6815533" cy="1425500"/>
          </a:xfrm>
        </p:grpSpPr>
        <p:cxnSp>
          <p:nvCxnSpPr>
            <p:cNvPr id="47" name="Straight Connector 46"/>
            <p:cNvCxnSpPr>
              <a:stCxn id="10" idx="3"/>
              <a:endCxn id="49" idx="1"/>
            </p:cNvCxnSpPr>
            <p:nvPr/>
          </p:nvCxnSpPr>
          <p:spPr>
            <a:xfrm flipV="1">
              <a:off x="1932931" y="4482605"/>
              <a:ext cx="1558949" cy="828096"/>
            </a:xfrm>
            <a:prstGeom prst="line">
              <a:avLst/>
            </a:prstGeom>
            <a:noFill/>
            <a:ln w="9525" cap="flat" cmpd="sng" algn="ctr">
              <a:solidFill>
                <a:srgbClr val="1275A5">
                  <a:lumMod val="75000"/>
                </a:srgbClr>
              </a:solidFill>
              <a:prstDash val="dash"/>
            </a:ln>
            <a:effectLst/>
          </p:spPr>
        </p:cxnSp>
        <p:grpSp>
          <p:nvGrpSpPr>
            <p:cNvPr id="48" name="Group 47"/>
            <p:cNvGrpSpPr/>
            <p:nvPr/>
          </p:nvGrpSpPr>
          <p:grpSpPr>
            <a:xfrm>
              <a:off x="3475969" y="3885201"/>
              <a:ext cx="5272495" cy="1071893"/>
              <a:chOff x="3475969" y="3885201"/>
              <a:chExt cx="5272495" cy="1071893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491880" y="4017254"/>
                <a:ext cx="5256584" cy="93070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1275A5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en-GB" sz="153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475969" y="4626264"/>
                <a:ext cx="982678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Gouvernance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518630" y="4626264"/>
                <a:ext cx="611502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Equipe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285320" y="4510484"/>
                <a:ext cx="797090" cy="446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Parties </a:t>
                </a:r>
              </a:p>
              <a:p>
                <a:pPr algn="ctr" defTabSz="781903">
                  <a:defRPr/>
                </a:pP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prenantes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55518" y="4626264"/>
                <a:ext cx="695862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Priorités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028119" y="4626264"/>
                <a:ext cx="855203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Indicateurs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960252" y="4510484"/>
                <a:ext cx="759597" cy="446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Gestion</a:t>
                </a: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 </a:t>
                </a:r>
              </a:p>
              <a:p>
                <a:pPr algn="ctr" defTabSz="781903">
                  <a:defRPr/>
                </a:pP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des griefs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3521" y="3976339"/>
                <a:ext cx="597629" cy="60345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0627" y="3997551"/>
                <a:ext cx="583821" cy="57865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4800" y="3990972"/>
                <a:ext cx="568282" cy="568282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prstClr val="black"/>
                  <a:srgbClr val="1275A5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145" y="3885201"/>
                <a:ext cx="839256" cy="754251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8255" y="3978366"/>
                <a:ext cx="657695" cy="65769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15" cstate="print"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1688" y="4031593"/>
                <a:ext cx="606004" cy="531852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2426961" y="5051408"/>
            <a:ext cx="5828009" cy="963723"/>
            <a:chOff x="2426961" y="5051408"/>
            <a:chExt cx="5828009" cy="963723"/>
          </a:xfrm>
        </p:grpSpPr>
        <p:sp>
          <p:nvSpPr>
            <p:cNvPr id="63" name="Rectangle 62"/>
            <p:cNvSpPr/>
            <p:nvPr/>
          </p:nvSpPr>
          <p:spPr>
            <a:xfrm>
              <a:off x="3760029" y="5219281"/>
              <a:ext cx="4494941" cy="7958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76923C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539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4" name="Straight Connector 63"/>
            <p:cNvCxnSpPr>
              <a:stCxn id="9" idx="3"/>
              <a:endCxn id="63" idx="1"/>
            </p:cNvCxnSpPr>
            <p:nvPr/>
          </p:nvCxnSpPr>
          <p:spPr>
            <a:xfrm flipV="1">
              <a:off x="2426961" y="5617206"/>
              <a:ext cx="1333068" cy="213222"/>
            </a:xfrm>
            <a:prstGeom prst="line">
              <a:avLst/>
            </a:prstGeom>
            <a:noFill/>
            <a:ln w="952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</p:cxnSp>
        <p:sp>
          <p:nvSpPr>
            <p:cNvPr id="65" name="Chevron 64"/>
            <p:cNvSpPr/>
            <p:nvPr/>
          </p:nvSpPr>
          <p:spPr>
            <a:xfrm>
              <a:off x="4059928" y="5558815"/>
              <a:ext cx="1363128" cy="346121"/>
            </a:xfrm>
            <a:prstGeom prst="chevron">
              <a:avLst/>
            </a:prstGeom>
            <a:solidFill>
              <a:srgbClr val="76923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r>
                <a:rPr lang="en-AU" sz="1197" kern="0" dirty="0" err="1">
                  <a:solidFill>
                    <a:srgbClr val="444953">
                      <a:lumMod val="75000"/>
                    </a:srgbClr>
                  </a:solidFill>
                  <a:latin typeface="Segoe Print" pitchFamily="2" charset="0"/>
                </a:rPr>
                <a:t>Planifier</a:t>
              </a:r>
              <a:endParaRPr lang="en-GB" sz="1197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5355900" y="5559315"/>
              <a:ext cx="1363128" cy="345621"/>
            </a:xfrm>
            <a:prstGeom prst="chevron">
              <a:avLst/>
            </a:prstGeom>
            <a:solidFill>
              <a:srgbClr val="76923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r>
                <a:rPr lang="en-AU" sz="1197" kern="0" dirty="0" err="1">
                  <a:solidFill>
                    <a:srgbClr val="444953">
                      <a:lumMod val="75000"/>
                    </a:srgbClr>
                  </a:solidFill>
                  <a:latin typeface="Segoe Print" pitchFamily="2" charset="0"/>
                </a:rPr>
                <a:t>Acheter</a:t>
              </a:r>
              <a:endParaRPr lang="en-GB" sz="1197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endParaRPr>
            </a:p>
          </p:txBody>
        </p:sp>
        <p:sp>
          <p:nvSpPr>
            <p:cNvPr id="67" name="Chevron 66"/>
            <p:cNvSpPr/>
            <p:nvPr/>
          </p:nvSpPr>
          <p:spPr>
            <a:xfrm>
              <a:off x="6645543" y="5559315"/>
              <a:ext cx="1363128" cy="345621"/>
            </a:xfrm>
            <a:prstGeom prst="chevron">
              <a:avLst/>
            </a:prstGeom>
            <a:solidFill>
              <a:srgbClr val="76923C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r>
                <a:rPr lang="en-AU" sz="1197" kern="0" dirty="0" err="1">
                  <a:solidFill>
                    <a:srgbClr val="444953">
                      <a:lumMod val="75000"/>
                    </a:srgbClr>
                  </a:solidFill>
                  <a:latin typeface="Segoe Print" pitchFamily="2" charset="0"/>
                </a:rPr>
                <a:t>Gérer</a:t>
              </a:r>
              <a:endParaRPr lang="en-GB" sz="1197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endParaRP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6" cstate="print">
              <a:duotone>
                <a:srgbClr val="76923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837" y="5081120"/>
              <a:ext cx="466741" cy="46674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7" cstate="print">
              <a:duotone>
                <a:srgbClr val="76923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2248" y="5076843"/>
              <a:ext cx="456082" cy="456082"/>
            </a:xfrm>
            <a:prstGeom prst="rect">
              <a:avLst/>
            </a:prstGeom>
          </p:spPr>
        </p:pic>
        <p:sp>
          <p:nvSpPr>
            <p:cNvPr id="70" name="Oval 69"/>
            <p:cNvSpPr/>
            <p:nvPr/>
          </p:nvSpPr>
          <p:spPr>
            <a:xfrm>
              <a:off x="6961905" y="5088873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8" cstate="print">
              <a:duotone>
                <a:srgbClr val="76923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42324" y="5051408"/>
              <a:ext cx="554171" cy="554171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1612569" y="999233"/>
            <a:ext cx="551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Version finale – </a:t>
            </a:r>
            <a:r>
              <a:rPr lang="en-AU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Extraits</a:t>
            </a:r>
            <a:endParaRPr lang="en-A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58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3670" y="6306051"/>
            <a:ext cx="2133962" cy="3434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6207" y="243953"/>
            <a:ext cx="5653946" cy="800914"/>
          </a:xfrm>
        </p:spPr>
        <p:txBody>
          <a:bodyPr/>
          <a:lstStyle/>
          <a:p>
            <a:r>
              <a:rPr lang="en-GB" altLang="en-US" sz="2400" dirty="0">
                <a:latin typeface="Trebuchet MS" panose="020B0603020202020204" pitchFamily="34" charset="0"/>
              </a:rPr>
              <a:t>Les </a:t>
            </a:r>
            <a:r>
              <a:rPr lang="en-GB" altLang="en-US" sz="2400" dirty="0" err="1">
                <a:latin typeface="Trebuchet MS" panose="020B0603020202020204" pitchFamily="34" charset="0"/>
              </a:rPr>
              <a:t>bénéfices</a:t>
            </a:r>
            <a:r>
              <a:rPr lang="en-GB" altLang="en-US" sz="2400" dirty="0">
                <a:latin typeface="Trebuchet MS" panose="020B0603020202020204" pitchFamily="34" charset="0"/>
              </a:rPr>
              <a:t> de </a:t>
            </a:r>
            <a:r>
              <a:rPr lang="en-GB" altLang="en-US" sz="2400" dirty="0" err="1">
                <a:latin typeface="Trebuchet MS" panose="020B0603020202020204" pitchFamily="34" charset="0"/>
              </a:rPr>
              <a:t>l’ISO</a:t>
            </a:r>
            <a:r>
              <a:rPr lang="en-GB" altLang="en-US" sz="2400" dirty="0">
                <a:latin typeface="Trebuchet MS" panose="020B0603020202020204" pitchFamily="34" charset="0"/>
              </a:rPr>
              <a:t> 20400 pour </a:t>
            </a:r>
            <a:r>
              <a:rPr lang="en-GB" altLang="en-US" sz="2400" dirty="0" err="1">
                <a:latin typeface="Trebuchet MS" panose="020B0603020202020204" pitchFamily="34" charset="0"/>
              </a:rPr>
              <a:t>votre</a:t>
            </a:r>
            <a:r>
              <a:rPr lang="en-GB" altLang="en-US" sz="2400" dirty="0">
                <a:latin typeface="Trebuchet MS" panose="020B0603020202020204" pitchFamily="34" charset="0"/>
              </a:rPr>
              <a:t> organisation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556792"/>
            <a:ext cx="8047719" cy="3866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en-GB" dirty="0" err="1">
                <a:solidFill>
                  <a:schemeClr val="tx2"/>
                </a:solidFill>
                <a:latin typeface="Trebuchet MS" panose="020B0603020202020204" pitchFamily="34" charset="0"/>
              </a:rPr>
              <a:t>Vous</a:t>
            </a:r>
            <a:r>
              <a:rPr lang="en-GB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rebuchet MS" panose="020B0603020202020204" pitchFamily="34" charset="0"/>
              </a:rPr>
              <a:t>disposez</a:t>
            </a:r>
            <a:r>
              <a:rPr lang="en-GB" dirty="0">
                <a:solidFill>
                  <a:schemeClr val="tx2"/>
                </a:solidFill>
                <a:latin typeface="Trebuchet MS" panose="020B0603020202020204" pitchFamily="34" charset="0"/>
              </a:rPr>
              <a:t> d’un </a:t>
            </a:r>
            <a:r>
              <a:rPr lang="en-GB" dirty="0" err="1">
                <a:solidFill>
                  <a:schemeClr val="tx2"/>
                </a:solidFill>
                <a:latin typeface="Trebuchet MS" panose="020B0603020202020204" pitchFamily="34" charset="0"/>
              </a:rPr>
              <a:t>référentiel</a:t>
            </a:r>
            <a:r>
              <a:rPr lang="en-GB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rebuchet MS" panose="020B0603020202020204" pitchFamily="34" charset="0"/>
              </a:rPr>
              <a:t>pratique</a:t>
            </a:r>
            <a:r>
              <a:rPr lang="en-GB" dirty="0">
                <a:solidFill>
                  <a:schemeClr val="tx2"/>
                </a:solidFill>
                <a:latin typeface="Trebuchet MS" panose="020B0603020202020204" pitchFamily="34" charset="0"/>
              </a:rPr>
              <a:t> pour faire </a:t>
            </a:r>
            <a:r>
              <a:rPr lang="en-GB" dirty="0" err="1">
                <a:solidFill>
                  <a:schemeClr val="tx2"/>
                </a:solidFill>
                <a:latin typeface="Trebuchet MS" panose="020B0603020202020204" pitchFamily="34" charset="0"/>
              </a:rPr>
              <a:t>travailler</a:t>
            </a:r>
            <a:r>
              <a:rPr lang="en-GB" dirty="0">
                <a:solidFill>
                  <a:schemeClr val="tx2"/>
                </a:solidFill>
                <a:latin typeface="Trebuchet MS" panose="020B0603020202020204" pitchFamily="34" charset="0"/>
              </a:rPr>
              <a:t> ensemble les </a:t>
            </a:r>
            <a:r>
              <a:rPr lang="en-GB" dirty="0" err="1">
                <a:solidFill>
                  <a:schemeClr val="tx2"/>
                </a:solidFill>
                <a:latin typeface="Trebuchet MS" panose="020B0603020202020204" pitchFamily="34" charset="0"/>
              </a:rPr>
              <a:t>achats</a:t>
            </a:r>
            <a:r>
              <a:rPr lang="en-GB" dirty="0">
                <a:solidFill>
                  <a:schemeClr val="tx2"/>
                </a:solidFill>
                <a:latin typeface="Trebuchet MS" panose="020B0603020202020204" pitchFamily="34" charset="0"/>
              </a:rPr>
              <a:t>, la RSE et </a:t>
            </a:r>
            <a:r>
              <a:rPr lang="en-GB" dirty="0" err="1">
                <a:solidFill>
                  <a:schemeClr val="tx2"/>
                </a:solidFill>
                <a:latin typeface="Trebuchet MS" panose="020B0603020202020204" pitchFamily="34" charset="0"/>
              </a:rPr>
              <a:t>d’autres</a:t>
            </a:r>
            <a:r>
              <a:rPr lang="en-GB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rebuchet MS" panose="020B0603020202020204" pitchFamily="34" charset="0"/>
              </a:rPr>
              <a:t>fonctions</a:t>
            </a:r>
            <a:r>
              <a:rPr lang="en-GB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rebuchet MS" panose="020B0603020202020204" pitchFamily="34" charset="0"/>
              </a:rPr>
              <a:t>clés</a:t>
            </a:r>
            <a:endParaRPr lang="en-AU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Vous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protégez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votre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réputation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en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gérant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les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risques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en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matière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de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responsabilité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sociétale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dans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vos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chaînes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d’approvisionnement</a:t>
            </a:r>
            <a:endParaRPr lang="en-US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Vous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devancez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les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attentes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de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vos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clients et les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contraintes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réglementaires</a:t>
            </a:r>
            <a:endParaRPr lang="en-US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fr-BE" dirty="0">
                <a:solidFill>
                  <a:schemeClr val="tx2"/>
                </a:solidFill>
                <a:latin typeface="Trebuchet MS" panose="020B0603020202020204" pitchFamily="34" charset="0"/>
              </a:rPr>
              <a:t>Vous développez un avantage compétitif dans votre secteur en saisissant des opportunités d’innover</a:t>
            </a:r>
            <a:endParaRPr lang="en-AU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Vous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démontrez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un engagement en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faveur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de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vos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chaînes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d’approvisionnement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auprès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du GRI, du DJSI ou </a:t>
            </a:r>
            <a:r>
              <a:rPr lang="en-US" dirty="0" err="1">
                <a:solidFill>
                  <a:schemeClr val="tx2"/>
                </a:solidFill>
                <a:latin typeface="Trebuchet MS" panose="020B0603020202020204" pitchFamily="34" charset="0"/>
              </a:rPr>
              <a:t>d’autres</a:t>
            </a: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 indices</a:t>
            </a:r>
            <a:endParaRPr lang="en-AU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60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5616624" cy="21245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29309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555555"/>
                </a:solidFill>
                <a:latin typeface="Montserrat"/>
              </a:rPr>
              <a:t>Fait pour la </a:t>
            </a:r>
            <a:r>
              <a:rPr lang="en-AU" sz="2800" dirty="0" err="1">
                <a:solidFill>
                  <a:srgbClr val="555555"/>
                </a:solidFill>
                <a:latin typeface="Montserrat"/>
              </a:rPr>
              <a:t>communauté</a:t>
            </a:r>
            <a:r>
              <a:rPr lang="en-AU" sz="2800" dirty="0">
                <a:solidFill>
                  <a:srgbClr val="555555"/>
                </a:solidFill>
                <a:latin typeface="Montserrat"/>
              </a:rPr>
              <a:t> ISO20400</a:t>
            </a:r>
          </a:p>
          <a:p>
            <a:pPr algn="ctr"/>
            <a:r>
              <a:rPr lang="en-AU" sz="2800" i="1" dirty="0">
                <a:solidFill>
                  <a:srgbClr val="555555"/>
                </a:solidFill>
                <a:latin typeface="Montserrat"/>
              </a:rPr>
              <a:t>Par la </a:t>
            </a:r>
            <a:r>
              <a:rPr lang="en-AU" sz="2800" i="1" dirty="0" err="1">
                <a:solidFill>
                  <a:srgbClr val="555555"/>
                </a:solidFill>
                <a:latin typeface="Montserrat"/>
              </a:rPr>
              <a:t>communauté</a:t>
            </a:r>
            <a:r>
              <a:rPr lang="en-AU" sz="2800" i="1" dirty="0">
                <a:solidFill>
                  <a:srgbClr val="555555"/>
                </a:solidFill>
                <a:latin typeface="Montserrat"/>
              </a:rPr>
              <a:t> ISO20400</a:t>
            </a:r>
          </a:p>
        </p:txBody>
      </p:sp>
    </p:spTree>
    <p:extLst>
      <p:ext uri="{BB962C8B-B14F-4D97-AF65-F5344CB8AC3E}">
        <p14:creationId xmlns:p14="http://schemas.microsoft.com/office/powerpoint/2010/main" val="344341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/>
        </p:blipFill>
        <p:spPr>
          <a:xfrm>
            <a:off x="0" y="-27384"/>
            <a:ext cx="9185071" cy="688538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2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-36512" y="5078794"/>
            <a:ext cx="91850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Pourquoi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une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norme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ISO </a:t>
            </a:r>
          </a:p>
          <a:p>
            <a:pPr algn="ctr" fontAlgn="b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sur les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achats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responsables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?</a:t>
            </a:r>
            <a:endParaRPr lang="en-A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22" y="162685"/>
            <a:ext cx="1210804" cy="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51520" y="389034"/>
            <a:ext cx="7560840" cy="735710"/>
          </a:xfrm>
        </p:spPr>
        <p:txBody>
          <a:bodyPr/>
          <a:lstStyle/>
          <a:p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Les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organisations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consacrent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en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moyenne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plus de la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moitié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de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leur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budget ou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chiffre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d’affaires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dans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leurs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achats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.</a:t>
            </a:r>
            <a:endParaRPr lang="en-AU" sz="20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5789011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Une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organisation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ne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peut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atteindre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pleinement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ses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objectifs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de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responsabilité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sociétale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sans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impliquer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ses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chaines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d’approvisionnement</a:t>
            </a:r>
            <a:endParaRPr lang="en-AU" sz="2000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9667" y="2583908"/>
            <a:ext cx="1879388" cy="180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/>
              <a:t>100%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398" y="1660578"/>
            <a:ext cx="2366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Budget ou </a:t>
            </a:r>
            <a:r>
              <a:rPr lang="en-A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Chiffre</a:t>
            </a: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A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d’affaires</a:t>
            </a: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A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d’une</a:t>
            </a: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organisation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02126" y="1124744"/>
            <a:ext cx="3423969" cy="1800000"/>
            <a:chOff x="5092565" y="620688"/>
            <a:chExt cx="3423969" cy="1800000"/>
          </a:xfrm>
        </p:grpSpPr>
        <p:sp>
          <p:nvSpPr>
            <p:cNvPr id="3" name="Pie 2"/>
            <p:cNvSpPr/>
            <p:nvPr/>
          </p:nvSpPr>
          <p:spPr>
            <a:xfrm>
              <a:off x="5092565" y="620688"/>
              <a:ext cx="1823163" cy="1800000"/>
            </a:xfrm>
            <a:prstGeom prst="pie">
              <a:avLst>
                <a:gd name="adj1" fmla="val 5447618"/>
                <a:gd name="adj2" fmla="val 1517199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52238" y="1368108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err="1">
                  <a:solidFill>
                    <a:schemeClr val="accent5">
                      <a:lumMod val="75000"/>
                    </a:schemeClr>
                  </a:solidFill>
                </a:rPr>
                <a:t>Dépenses</a:t>
              </a:r>
              <a:r>
                <a:rPr lang="en-AU" dirty="0">
                  <a:solidFill>
                    <a:schemeClr val="accent5">
                      <a:lumMod val="75000"/>
                    </a:schemeClr>
                  </a:solidFill>
                </a:rPr>
                <a:t> internes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25151" y="1362532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AU" sz="2400" dirty="0">
                  <a:solidFill>
                    <a:prstClr val="white"/>
                  </a:solidFill>
                </a:rPr>
                <a:t>40%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11960" y="3633849"/>
            <a:ext cx="4248472" cy="1800000"/>
            <a:chOff x="5140554" y="2882354"/>
            <a:chExt cx="3895534" cy="1800000"/>
          </a:xfrm>
        </p:grpSpPr>
        <p:sp>
          <p:nvSpPr>
            <p:cNvPr id="16" name="TextBox 15"/>
            <p:cNvSpPr txBox="1"/>
            <p:nvPr/>
          </p:nvSpPr>
          <p:spPr>
            <a:xfrm>
              <a:off x="6963717" y="3432795"/>
              <a:ext cx="20723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err="1">
                  <a:solidFill>
                    <a:schemeClr val="accent4">
                      <a:lumMod val="75000"/>
                    </a:schemeClr>
                  </a:solidFill>
                </a:rPr>
                <a:t>Dépenses</a:t>
              </a:r>
              <a:r>
                <a:rPr lang="en-AU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AU" dirty="0" err="1">
                  <a:solidFill>
                    <a:schemeClr val="accent4">
                      <a:lumMod val="75000"/>
                    </a:schemeClr>
                  </a:solidFill>
                </a:rPr>
                <a:t>dans</a:t>
              </a:r>
              <a:r>
                <a:rPr lang="en-AU" dirty="0">
                  <a:solidFill>
                    <a:schemeClr val="accent4">
                      <a:lumMod val="75000"/>
                    </a:schemeClr>
                  </a:solidFill>
                </a:rPr>
                <a:t> la </a:t>
              </a:r>
              <a:r>
                <a:rPr lang="en-AU" dirty="0" err="1">
                  <a:solidFill>
                    <a:schemeClr val="accent4">
                      <a:lumMod val="75000"/>
                    </a:schemeClr>
                  </a:solidFill>
                </a:rPr>
                <a:t>chaîne</a:t>
              </a:r>
              <a:r>
                <a:rPr lang="en-AU" dirty="0">
                  <a:solidFill>
                    <a:schemeClr val="accent4">
                      <a:lumMod val="75000"/>
                    </a:schemeClr>
                  </a:solidFill>
                </a:rPr>
                <a:t>  </a:t>
              </a:r>
              <a:r>
                <a:rPr lang="en-AU" dirty="0" err="1">
                  <a:solidFill>
                    <a:schemeClr val="accent4">
                      <a:lumMod val="75000"/>
                    </a:schemeClr>
                  </a:solidFill>
                </a:rPr>
                <a:t>d’approvisionnement</a:t>
              </a:r>
              <a:endParaRPr lang="en-AU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" name="Pie 18"/>
            <p:cNvSpPr/>
            <p:nvPr/>
          </p:nvSpPr>
          <p:spPr>
            <a:xfrm>
              <a:off x="5140554" y="2882354"/>
              <a:ext cx="1823163" cy="1800000"/>
            </a:xfrm>
            <a:prstGeom prst="pie">
              <a:avLst>
                <a:gd name="adj1" fmla="val 16209030"/>
                <a:gd name="adj2" fmla="val 6838674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43140" y="3548578"/>
              <a:ext cx="8947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AU" sz="3200" dirty="0">
                  <a:solidFill>
                    <a:prstClr val="white"/>
                  </a:solidFill>
                </a:rPr>
                <a:t>60%</a:t>
              </a:r>
            </a:p>
          </p:txBody>
        </p:sp>
      </p:grpSp>
      <p:cxnSp>
        <p:nvCxnSpPr>
          <p:cNvPr id="11" name="Elbow Connector 10"/>
          <p:cNvCxnSpPr>
            <a:stCxn id="6" idx="6"/>
          </p:cNvCxnSpPr>
          <p:nvPr/>
        </p:nvCxnSpPr>
        <p:spPr>
          <a:xfrm flipV="1">
            <a:off x="2649055" y="2189485"/>
            <a:ext cx="2153071" cy="1294423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6"/>
          </p:cNvCxnSpPr>
          <p:nvPr/>
        </p:nvCxnSpPr>
        <p:spPr>
          <a:xfrm>
            <a:off x="2649055" y="3483908"/>
            <a:ext cx="2153071" cy="1153849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3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79512" y="116633"/>
            <a:ext cx="7019391" cy="671856"/>
          </a:xfrm>
        </p:spPr>
        <p:txBody>
          <a:bodyPr/>
          <a:lstStyle/>
          <a:p>
            <a:r>
              <a:rPr lang="fr-BE" sz="2000" dirty="0">
                <a:latin typeface="Trebuchet MS" panose="020B0603020202020204" pitchFamily="34" charset="0"/>
              </a:rPr>
              <a:t>Les achats jouent un rôle pivot dans la gestion des chaînes d’approvisionnement de l’organisation.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70678" y="6514557"/>
            <a:ext cx="2133962" cy="3434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41336" y="1298981"/>
            <a:ext cx="2088232" cy="2016224"/>
          </a:xfrm>
          <a:prstGeom prst="ellipse">
            <a:avLst/>
          </a:prstGeom>
          <a:solidFill>
            <a:srgbClr val="31B885"/>
          </a:solidFill>
          <a:ln w="25400" cap="flat" cmpd="sng" algn="ctr">
            <a:solidFill>
              <a:srgbClr val="31B885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3324" y="3435508"/>
            <a:ext cx="25922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rgbClr val="31B885"/>
                </a:solidFill>
                <a:latin typeface="Arial"/>
              </a:rPr>
              <a:t>Personnes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en charge des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achats</a:t>
            </a:r>
            <a:endParaRPr lang="en-US" sz="1400" dirty="0">
              <a:solidFill>
                <a:srgbClr val="31B885"/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31B885"/>
                </a:solidFill>
                <a:latin typeface="Arial"/>
              </a:rPr>
              <a:t>NB: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certaines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décisions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majeures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sont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prises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par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personnes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externes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à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l’équipe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des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achats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.   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Toute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personne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impliquée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dans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les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décisions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d’achats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fait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partie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de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cette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communauté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.</a:t>
            </a:r>
          </a:p>
          <a:p>
            <a:r>
              <a:rPr lang="en-US" sz="1400" dirty="0">
                <a:solidFill>
                  <a:srgbClr val="31B885"/>
                </a:solidFill>
                <a:latin typeface="Arial"/>
              </a:rPr>
              <a:t>.</a:t>
            </a:r>
            <a:endParaRPr lang="en-AU" sz="1400" dirty="0">
              <a:solidFill>
                <a:srgbClr val="31B885"/>
              </a:solidFill>
              <a:latin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0956" y="1296343"/>
            <a:ext cx="2088232" cy="2016224"/>
          </a:xfrm>
          <a:prstGeom prst="ellipse">
            <a:avLst/>
          </a:prstGeom>
          <a:solidFill>
            <a:srgbClr val="D82A91"/>
          </a:solidFill>
          <a:ln w="25400" cap="flat" cmpd="sng" algn="ctr">
            <a:solidFill>
              <a:srgbClr val="D82A91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>
            <a:stCxn id="21" idx="6"/>
            <a:endCxn id="19" idx="2"/>
          </p:cNvCxnSpPr>
          <p:nvPr/>
        </p:nvCxnSpPr>
        <p:spPr>
          <a:xfrm>
            <a:off x="2209188" y="2304455"/>
            <a:ext cx="1332148" cy="2638"/>
          </a:xfrm>
          <a:prstGeom prst="straightConnector1">
            <a:avLst/>
          </a:prstGeom>
          <a:noFill/>
          <a:ln w="57150" cap="flat" cmpd="sng" algn="ctr">
            <a:solidFill>
              <a:srgbClr val="797979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36980" y="3435508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Parties prenantes internes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Décideurs</a:t>
            </a:r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Financiers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Fonctions</a:t>
            </a: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 </a:t>
            </a: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clés</a:t>
            </a:r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r>
              <a:rPr lang="en-AU" sz="1400" i="1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Influencées</a:t>
            </a:r>
            <a:r>
              <a:rPr lang="en-AU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 par des parties prenantes </a:t>
            </a:r>
            <a:r>
              <a:rPr lang="en-AU" sz="1400" i="1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externes</a:t>
            </a:r>
            <a:endParaRPr lang="en-AU" sz="1400" i="1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Législateur</a:t>
            </a:r>
            <a:endParaRPr lang="en-GB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Communautés</a:t>
            </a:r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ONGs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76923" y="1238328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97979"/>
                </a:solidFill>
                <a:latin typeface="Arial"/>
              </a:rPr>
              <a:t>CRITERES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CHAMP D’ACTION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INSTRUCTIONS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…</a:t>
            </a:r>
            <a:endParaRPr lang="en-AU" sz="1200" b="1" dirty="0">
              <a:solidFill>
                <a:srgbClr val="797979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0542" y="1909281"/>
            <a:ext cx="16562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prstClr val="white"/>
                </a:solidFill>
                <a:latin typeface="Arial"/>
              </a:rPr>
              <a:t>Parties </a:t>
            </a:r>
          </a:p>
          <a:p>
            <a:pPr algn="ctr"/>
            <a:r>
              <a:rPr lang="en-AU" sz="2400" b="1" dirty="0">
                <a:solidFill>
                  <a:prstClr val="white"/>
                </a:solidFill>
                <a:latin typeface="Arial"/>
              </a:rPr>
              <a:t>prenantes</a:t>
            </a:r>
            <a:endParaRPr lang="en-AU" sz="1600" dirty="0">
              <a:solidFill>
                <a:prstClr val="white"/>
              </a:solidFill>
              <a:latin typeface="Arial"/>
            </a:endParaRPr>
          </a:p>
          <a:p>
            <a:pPr algn="ctr"/>
            <a:r>
              <a:rPr lang="en-AU" sz="1200" dirty="0">
                <a:solidFill>
                  <a:prstClr val="white"/>
                </a:solidFill>
                <a:latin typeface="Arial"/>
              </a:rPr>
              <a:t>ISO 26000</a:t>
            </a: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72964" y="1990581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prstClr val="white"/>
                </a:solidFill>
                <a:latin typeface="Arial"/>
              </a:rPr>
              <a:t>Achats</a:t>
            </a:r>
            <a:br>
              <a:rPr lang="en-AU" sz="2400" b="1" dirty="0">
                <a:solidFill>
                  <a:prstClr val="white"/>
                </a:solidFill>
                <a:latin typeface="Arial"/>
              </a:rPr>
            </a:br>
            <a:r>
              <a:rPr lang="en-AU" sz="1200" dirty="0">
                <a:solidFill>
                  <a:prstClr val="white"/>
                </a:solidFill>
                <a:latin typeface="Arial"/>
              </a:rPr>
              <a:t>ISO 20400</a:t>
            </a:r>
            <a:endParaRPr lang="en-GB" sz="160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3" name="Straight Arrow Connector 22"/>
          <p:cNvCxnSpPr>
            <a:stCxn id="19" idx="6"/>
            <a:endCxn id="20" idx="2"/>
          </p:cNvCxnSpPr>
          <p:nvPr/>
        </p:nvCxnSpPr>
        <p:spPr>
          <a:xfrm>
            <a:off x="5629568" y="2307093"/>
            <a:ext cx="1332148" cy="5908"/>
          </a:xfrm>
          <a:prstGeom prst="straightConnector1">
            <a:avLst/>
          </a:prstGeom>
          <a:noFill/>
          <a:ln w="57150" cap="flat" cmpd="sng" algn="ctr">
            <a:solidFill>
              <a:srgbClr val="797979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804248" y="3435508"/>
            <a:ext cx="2245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Fournisseurs</a:t>
            </a:r>
            <a:endParaRPr lang="en-US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Sous-</a:t>
            </a: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traitants</a:t>
            </a:r>
            <a:endParaRPr lang="en-US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Intermédiaires</a:t>
            </a:r>
            <a:endParaRPr lang="en-US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...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Tous</a:t>
            </a: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 les </a:t>
            </a: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fournisseurs</a:t>
            </a: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 des </a:t>
            </a: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chaînes</a:t>
            </a: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d’approvisionnement</a:t>
            </a:r>
            <a:endParaRPr lang="en-AU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1693" y="1268879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97979"/>
                </a:solidFill>
                <a:latin typeface="Arial"/>
              </a:rPr>
              <a:t>ACCORD CADRE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BON DE COMMANDE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CONTRAT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…</a:t>
            </a:r>
            <a:endParaRPr lang="en-AU" sz="1200" b="1" dirty="0">
              <a:solidFill>
                <a:srgbClr val="797979"/>
              </a:solidFill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97958" y="1304889"/>
            <a:ext cx="3240360" cy="2016224"/>
            <a:chOff x="6397958" y="1681405"/>
            <a:chExt cx="3240360" cy="2016224"/>
          </a:xfrm>
        </p:grpSpPr>
        <p:sp>
          <p:nvSpPr>
            <p:cNvPr id="20" name="Oval 19"/>
            <p:cNvSpPr/>
            <p:nvPr/>
          </p:nvSpPr>
          <p:spPr>
            <a:xfrm>
              <a:off x="6961716" y="1681405"/>
              <a:ext cx="2088232" cy="2016224"/>
            </a:xfrm>
            <a:prstGeom prst="ellipse">
              <a:avLst/>
            </a:prstGeom>
            <a:solidFill>
              <a:srgbClr val="00BBD6"/>
            </a:solidFill>
            <a:ln w="25400" cap="flat" cmpd="sng" algn="ctr">
              <a:solidFill>
                <a:srgbClr val="00BBD6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97958" y="2005316"/>
              <a:ext cx="32403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400" b="1" dirty="0">
                  <a:solidFill>
                    <a:prstClr val="white"/>
                  </a:solidFill>
                  <a:latin typeface="Arial"/>
                </a:rPr>
                <a:t>Chaînes </a:t>
              </a:r>
            </a:p>
            <a:p>
              <a:pPr algn="ctr"/>
              <a:r>
                <a:rPr lang="en-AU" sz="2400" b="1" dirty="0">
                  <a:solidFill>
                    <a:prstClr val="white"/>
                  </a:solidFill>
                  <a:latin typeface="Arial"/>
                </a:rPr>
                <a:t>d’approvi-sionnement</a:t>
              </a:r>
              <a:endParaRPr lang="en-GB" sz="160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16153" y="597839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Acheter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est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un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mécanisme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clé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pour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atteindre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les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objectifs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 de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responsabilité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sociétale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d’une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organisation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.</a:t>
            </a:r>
            <a:endParaRPr lang="en-AU" sz="2000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62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63624" y="332656"/>
            <a:ext cx="7332712" cy="792088"/>
          </a:xfrm>
        </p:spPr>
        <p:txBody>
          <a:bodyPr/>
          <a:lstStyle/>
          <a:p>
            <a:pPr fontAlgn="b">
              <a:defRPr/>
            </a:pP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Les experts en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responsabilité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sociétale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et les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personnes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en charge des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achats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peinent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à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collaborer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efficacement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…</a:t>
            </a:r>
            <a:endParaRPr lang="en-AU" sz="2000" dirty="0"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160" y="1484784"/>
            <a:ext cx="9073840" cy="3384376"/>
            <a:chOff x="640803" y="1628800"/>
            <a:chExt cx="7896330" cy="2880320"/>
          </a:xfrm>
        </p:grpSpPr>
        <p:pic>
          <p:nvPicPr>
            <p:cNvPr id="6" name="Picture 2" descr="Image result for fight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628800"/>
              <a:ext cx="3611746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40803" y="1812650"/>
              <a:ext cx="2016224" cy="1650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2000" dirty="0">
                  <a:solidFill>
                    <a:schemeClr val="accent1"/>
                  </a:solidFill>
                </a:rPr>
                <a:t>RSE</a:t>
              </a:r>
            </a:p>
            <a:p>
              <a:pPr algn="r"/>
              <a:r>
                <a:rPr lang="en-AU" sz="2000" dirty="0" err="1">
                  <a:solidFill>
                    <a:schemeClr val="accent1"/>
                  </a:solidFill>
                </a:rPr>
                <a:t>Environnement</a:t>
              </a:r>
              <a:endParaRPr lang="en-AU" sz="2000" dirty="0">
                <a:solidFill>
                  <a:schemeClr val="accent1"/>
                </a:solidFill>
              </a:endParaRPr>
            </a:p>
            <a:p>
              <a:pPr algn="r"/>
              <a:r>
                <a:rPr lang="en-AU" sz="2000" dirty="0" err="1">
                  <a:solidFill>
                    <a:schemeClr val="accent1"/>
                  </a:solidFill>
                </a:rPr>
                <a:t>Diversité</a:t>
              </a:r>
              <a:endParaRPr lang="en-AU" sz="2000" dirty="0">
                <a:solidFill>
                  <a:schemeClr val="accent1"/>
                </a:solidFill>
              </a:endParaRPr>
            </a:p>
            <a:p>
              <a:pPr algn="r"/>
              <a:r>
                <a:rPr lang="en-AU" sz="2000" dirty="0" err="1">
                  <a:solidFill>
                    <a:schemeClr val="accent1"/>
                  </a:solidFill>
                </a:rPr>
                <a:t>Ethique</a:t>
              </a:r>
              <a:r>
                <a:rPr lang="en-AU" sz="2000" dirty="0">
                  <a:solidFill>
                    <a:schemeClr val="accent1"/>
                  </a:solidFill>
                </a:rPr>
                <a:t> </a:t>
              </a:r>
            </a:p>
            <a:p>
              <a:pPr algn="r"/>
              <a:r>
                <a:rPr lang="en-AU" sz="2000" dirty="0">
                  <a:solidFill>
                    <a:schemeClr val="accent1"/>
                  </a:solidFill>
                </a:rPr>
                <a:t>Santé-</a:t>
              </a:r>
              <a:r>
                <a:rPr lang="en-AU" sz="2000" dirty="0" err="1">
                  <a:solidFill>
                    <a:schemeClr val="accent1"/>
                  </a:solidFill>
                </a:rPr>
                <a:t>sécurité</a:t>
              </a:r>
              <a:endParaRPr lang="en-AU" sz="2000" dirty="0">
                <a:solidFill>
                  <a:schemeClr val="accent1"/>
                </a:solidFill>
              </a:endParaRPr>
            </a:p>
            <a:p>
              <a:pPr algn="r"/>
              <a:r>
                <a:rPr lang="en-AU" sz="2000" dirty="0">
                  <a:solidFill>
                    <a:schemeClr val="accent1"/>
                  </a:solidFill>
                </a:rPr>
                <a:t>…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05849" y="1812650"/>
              <a:ext cx="2131284" cy="138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AU" sz="2000" dirty="0">
                  <a:solidFill>
                    <a:srgbClr val="7C267A">
                      <a:lumMod val="60000"/>
                      <a:lumOff val="40000"/>
                    </a:srgbClr>
                  </a:solidFill>
                </a:rPr>
                <a:t>Achats</a:t>
              </a:r>
            </a:p>
            <a:p>
              <a:r>
                <a:rPr lang="en-AU" sz="2000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Approvisionnements</a:t>
              </a:r>
              <a:endParaRPr lang="en-AU" sz="2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r>
                <a:rPr lang="en-AU" sz="2000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Logistique</a:t>
              </a:r>
              <a:endParaRPr lang="en-AU" sz="2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r>
                <a:rPr lang="en-AU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Sourcing</a:t>
              </a:r>
            </a:p>
            <a:p>
              <a:r>
                <a:rPr lang="en-AU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95536" y="541941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Les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organisations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ont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besoin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d’un cadre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robuste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pour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que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toutes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les parties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prenantes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internes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contribuent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à des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achats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responsables</a:t>
            </a:r>
            <a:endParaRPr lang="en-AU" sz="2000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139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51520" y="148598"/>
            <a:ext cx="7056784" cy="832130"/>
          </a:xfrm>
        </p:spPr>
        <p:txBody>
          <a:bodyPr/>
          <a:lstStyle/>
          <a:p>
            <a:r>
              <a:rPr lang="en-AU" sz="2000" dirty="0">
                <a:latin typeface="Trebuchet MS" panose="020B0603020202020204" pitchFamily="34" charset="0"/>
              </a:rPr>
              <a:t>Notre </a:t>
            </a:r>
            <a:r>
              <a:rPr lang="en-AU" sz="2000" dirty="0" err="1">
                <a:latin typeface="Trebuchet MS" panose="020B0603020202020204" pitchFamily="34" charset="0"/>
              </a:rPr>
              <a:t>économie</a:t>
            </a:r>
            <a:r>
              <a:rPr lang="en-AU" sz="2000" dirty="0">
                <a:latin typeface="Trebuchet MS" panose="020B0603020202020204" pitchFamily="34" charset="0"/>
              </a:rPr>
              <a:t> </a:t>
            </a:r>
            <a:r>
              <a:rPr lang="en-AU" sz="2000" dirty="0" err="1">
                <a:latin typeface="Trebuchet MS" panose="020B0603020202020204" pitchFamily="34" charset="0"/>
              </a:rPr>
              <a:t>est</a:t>
            </a:r>
            <a:r>
              <a:rPr lang="en-AU" sz="2000" dirty="0">
                <a:latin typeface="Trebuchet MS" panose="020B0603020202020204" pitchFamily="34" charset="0"/>
              </a:rPr>
              <a:t> </a:t>
            </a:r>
            <a:r>
              <a:rPr lang="en-AU" sz="2000" dirty="0" err="1">
                <a:latin typeface="Trebuchet MS" panose="020B0603020202020204" pitchFamily="34" charset="0"/>
              </a:rPr>
              <a:t>globalisée</a:t>
            </a:r>
            <a:r>
              <a:rPr lang="en-AU" sz="2000" dirty="0">
                <a:latin typeface="Trebuchet MS" panose="020B0603020202020204" pitchFamily="34" charset="0"/>
              </a:rPr>
              <a:t>, les </a:t>
            </a:r>
            <a:r>
              <a:rPr lang="en-AU" sz="2000" dirty="0" err="1">
                <a:latin typeface="Trebuchet MS" panose="020B0603020202020204" pitchFamily="34" charset="0"/>
              </a:rPr>
              <a:t>chaînes</a:t>
            </a:r>
            <a:r>
              <a:rPr lang="en-AU" sz="2000" dirty="0">
                <a:latin typeface="Trebuchet MS" panose="020B0603020202020204" pitchFamily="34" charset="0"/>
              </a:rPr>
              <a:t> </a:t>
            </a:r>
            <a:r>
              <a:rPr lang="en-AU" sz="2000" dirty="0" err="1">
                <a:latin typeface="Trebuchet MS" panose="020B0603020202020204" pitchFamily="34" charset="0"/>
              </a:rPr>
              <a:t>d’approvisionnement</a:t>
            </a:r>
            <a:r>
              <a:rPr lang="en-AU" sz="2000" dirty="0">
                <a:latin typeface="Trebuchet MS" panose="020B0603020202020204" pitchFamily="34" charset="0"/>
              </a:rPr>
              <a:t> </a:t>
            </a:r>
            <a:r>
              <a:rPr lang="en-AU" sz="2000" dirty="0" err="1">
                <a:latin typeface="Trebuchet MS" panose="020B0603020202020204" pitchFamily="34" charset="0"/>
              </a:rPr>
              <a:t>sont</a:t>
            </a:r>
            <a:r>
              <a:rPr lang="en-AU" sz="2000" dirty="0">
                <a:latin typeface="Trebuchet MS" panose="020B0603020202020204" pitchFamily="34" charset="0"/>
              </a:rPr>
              <a:t> </a:t>
            </a:r>
            <a:r>
              <a:rPr lang="en-AU" sz="2000" dirty="0" err="1">
                <a:latin typeface="Trebuchet MS" panose="020B0603020202020204" pitchFamily="34" charset="0"/>
              </a:rPr>
              <a:t>mondialisées</a:t>
            </a:r>
            <a:r>
              <a:rPr lang="en-AU" sz="2000" dirty="0">
                <a:latin typeface="Trebuchet MS" panose="020B0603020202020204" pitchFamily="34" charset="0"/>
              </a:rPr>
              <a:t>…</a:t>
            </a:r>
            <a:br>
              <a:rPr lang="en-AU" sz="2000" dirty="0">
                <a:latin typeface="Trebuchet MS" panose="020B0603020202020204" pitchFamily="34" charset="0"/>
              </a:rPr>
            </a:br>
            <a:r>
              <a:rPr lang="en-AU" sz="2000" dirty="0">
                <a:latin typeface="Trebuchet MS" panose="020B0603020202020204" pitchFamily="34" charset="0"/>
              </a:rPr>
              <a:t>Nous </a:t>
            </a:r>
            <a:r>
              <a:rPr lang="en-AU" sz="2000" dirty="0" err="1">
                <a:latin typeface="Trebuchet MS" panose="020B0603020202020204" pitchFamily="34" charset="0"/>
              </a:rPr>
              <a:t>devons</a:t>
            </a:r>
            <a:r>
              <a:rPr lang="en-AU" sz="2000" dirty="0">
                <a:latin typeface="Trebuchet MS" panose="020B0603020202020204" pitchFamily="34" charset="0"/>
              </a:rPr>
              <a:t> </a:t>
            </a:r>
            <a:r>
              <a:rPr lang="en-AU" sz="2000" dirty="0" err="1">
                <a:latin typeface="Trebuchet MS" panose="020B0603020202020204" pitchFamily="34" charset="0"/>
              </a:rPr>
              <a:t>parler</a:t>
            </a:r>
            <a:r>
              <a:rPr lang="en-AU" sz="2000" dirty="0">
                <a:latin typeface="Trebuchet MS" panose="020B0603020202020204" pitchFamily="34" charset="0"/>
              </a:rPr>
              <a:t> le </a:t>
            </a:r>
            <a:r>
              <a:rPr lang="en-AU" sz="2000" dirty="0" err="1">
                <a:latin typeface="Trebuchet MS" panose="020B0603020202020204" pitchFamily="34" charset="0"/>
              </a:rPr>
              <a:t>même</a:t>
            </a:r>
            <a:r>
              <a:rPr lang="en-AU" sz="2000" dirty="0">
                <a:latin typeface="Trebuchet MS" panose="020B0603020202020204" pitchFamily="34" charset="0"/>
              </a:rPr>
              <a:t> </a:t>
            </a:r>
            <a:r>
              <a:rPr lang="en-AU" sz="2000" dirty="0" err="1">
                <a:latin typeface="Trebuchet MS" panose="020B0603020202020204" pitchFamily="34" charset="0"/>
              </a:rPr>
              <a:t>langage</a:t>
            </a:r>
            <a:r>
              <a:rPr lang="en-AU" sz="2000" dirty="0">
                <a:latin typeface="Trebuchet MS" panose="020B0603020202020204" pitchFamily="34" charset="0"/>
              </a:rPr>
              <a:t>!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11560" y="3717033"/>
            <a:ext cx="7758126" cy="3024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Articulate Narrow" panose="02000506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AU" sz="2800" i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38% </a:t>
            </a:r>
            <a:r>
              <a:rPr lang="en-AU" sz="2000" b="0" i="1" dirty="0">
                <a:latin typeface="Trebuchet MS" pitchFamily="34" charset="0"/>
              </a:rPr>
              <a:t>des </a:t>
            </a:r>
            <a:r>
              <a:rPr lang="en-AU" sz="2000" b="0" i="1" dirty="0" err="1">
                <a:latin typeface="Trebuchet MS" pitchFamily="34" charset="0"/>
              </a:rPr>
              <a:t>entreprises</a:t>
            </a:r>
            <a:r>
              <a:rPr lang="en-AU" sz="2000" b="0" i="1" dirty="0">
                <a:latin typeface="Trebuchet MS" pitchFamily="34" charset="0"/>
              </a:rPr>
              <a:t> </a:t>
            </a:r>
            <a:r>
              <a:rPr lang="en-AU" sz="2000" b="0" i="1" dirty="0" err="1">
                <a:latin typeface="Trebuchet MS" pitchFamily="34" charset="0"/>
              </a:rPr>
              <a:t>considèrent</a:t>
            </a:r>
            <a:r>
              <a:rPr lang="en-AU" sz="2000" b="0" i="1" dirty="0">
                <a:latin typeface="Trebuchet MS" pitchFamily="34" charset="0"/>
              </a:rPr>
              <a:t> que </a:t>
            </a:r>
            <a:r>
              <a:rPr lang="en-AU" sz="2000" b="0" i="1" dirty="0" err="1">
                <a:latin typeface="Trebuchet MS" pitchFamily="34" charset="0"/>
              </a:rPr>
              <a:t>l’absence</a:t>
            </a:r>
            <a:r>
              <a:rPr lang="en-AU" sz="2000" b="0" i="1" dirty="0">
                <a:latin typeface="Trebuchet MS" pitchFamily="34" charset="0"/>
              </a:rPr>
              <a:t> d’un cadre </a:t>
            </a:r>
            <a:r>
              <a:rPr lang="en-AU" sz="2000" b="0" i="1" dirty="0" err="1">
                <a:latin typeface="Trebuchet MS" pitchFamily="34" charset="0"/>
              </a:rPr>
              <a:t>harmonisé</a:t>
            </a:r>
            <a:r>
              <a:rPr lang="en-AU" sz="2000" b="0" i="1" dirty="0">
                <a:latin typeface="Trebuchet MS" pitchFamily="34" charset="0"/>
              </a:rPr>
              <a:t> </a:t>
            </a:r>
            <a:r>
              <a:rPr lang="en-AU" sz="2000" b="0" i="1" dirty="0" err="1">
                <a:latin typeface="Trebuchet MS" pitchFamily="34" charset="0"/>
              </a:rPr>
              <a:t>est</a:t>
            </a:r>
            <a:r>
              <a:rPr lang="en-AU" sz="2000" b="0" i="1" dirty="0">
                <a:latin typeface="Trebuchet MS" pitchFamily="34" charset="0"/>
              </a:rPr>
              <a:t> un obstacle </a:t>
            </a:r>
            <a:r>
              <a:rPr lang="en-AU" sz="2000" b="0" i="1" dirty="0" err="1">
                <a:latin typeface="Trebuchet MS" pitchFamily="34" charset="0"/>
              </a:rPr>
              <a:t>majeur</a:t>
            </a:r>
            <a:r>
              <a:rPr lang="en-AU" sz="2000" b="0" i="1" dirty="0">
                <a:latin typeface="Trebuchet MS" pitchFamily="34" charset="0"/>
              </a:rPr>
              <a:t> à la </a:t>
            </a:r>
            <a:r>
              <a:rPr lang="en-AU" sz="2000" b="0" i="1" dirty="0" err="1">
                <a:latin typeface="Trebuchet MS" pitchFamily="34" charset="0"/>
              </a:rPr>
              <a:t>création</a:t>
            </a:r>
            <a:r>
              <a:rPr lang="en-AU" sz="2000" b="0" i="1" dirty="0">
                <a:latin typeface="Trebuchet MS" pitchFamily="34" charset="0"/>
              </a:rPr>
              <a:t> de </a:t>
            </a:r>
            <a:r>
              <a:rPr lang="en-AU" sz="2000" b="0" i="1" dirty="0" err="1">
                <a:latin typeface="Trebuchet MS" pitchFamily="34" charset="0"/>
              </a:rPr>
              <a:t>chaînes</a:t>
            </a:r>
            <a:r>
              <a:rPr lang="en-AU" sz="2000" b="0" i="1" dirty="0">
                <a:latin typeface="Trebuchet MS" pitchFamily="34" charset="0"/>
              </a:rPr>
              <a:t> </a:t>
            </a:r>
            <a:r>
              <a:rPr lang="en-AU" sz="2000" b="0" i="1" dirty="0" err="1">
                <a:latin typeface="Trebuchet MS" pitchFamily="34" charset="0"/>
              </a:rPr>
              <a:t>d’approvisionnement</a:t>
            </a:r>
            <a:r>
              <a:rPr lang="en-AU" sz="2000" b="0" i="1" dirty="0">
                <a:latin typeface="Trebuchet MS" pitchFamily="34" charset="0"/>
              </a:rPr>
              <a:t> </a:t>
            </a:r>
            <a:r>
              <a:rPr lang="en-AU" sz="2000" b="0" i="1" dirty="0" err="1">
                <a:latin typeface="Trebuchet MS" pitchFamily="34" charset="0"/>
              </a:rPr>
              <a:t>responsables</a:t>
            </a:r>
            <a:endParaRPr lang="en-AU" sz="2000" b="0" i="1" dirty="0">
              <a:latin typeface="Trebuchet MS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7544" y="6032321"/>
            <a:ext cx="8133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Source: DNV GL, July 2014. Survey conducted on 2,061 professionals from companies across different industries</a:t>
            </a:r>
            <a:r>
              <a:rPr kumimoji="0" lang="en-AU" sz="12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worldwide.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528392" cy="35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8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35496" y="260648"/>
            <a:ext cx="7488832" cy="634081"/>
          </a:xfrm>
        </p:spPr>
        <p:txBody>
          <a:bodyPr/>
          <a:lstStyle/>
          <a:p>
            <a:r>
              <a:rPr lang="en-AU" sz="2400" dirty="0">
                <a:latin typeface="Trebuchet MS" panose="020B0603020202020204" pitchFamily="34" charset="0"/>
              </a:rPr>
              <a:t>Les </a:t>
            </a:r>
            <a:r>
              <a:rPr lang="en-AU" sz="2400" dirty="0" err="1">
                <a:latin typeface="Trebuchet MS" panose="020B0603020202020204" pitchFamily="34" charset="0"/>
              </a:rPr>
              <a:t>achats</a:t>
            </a:r>
            <a:r>
              <a:rPr lang="en-AU" sz="2400" dirty="0">
                <a:latin typeface="Trebuchet MS" panose="020B0603020202020204" pitchFamily="34" charset="0"/>
              </a:rPr>
              <a:t> </a:t>
            </a:r>
            <a:r>
              <a:rPr lang="en-AU" sz="2400" dirty="0" err="1">
                <a:latin typeface="Trebuchet MS" panose="020B0603020202020204" pitchFamily="34" charset="0"/>
              </a:rPr>
              <a:t>responsables</a:t>
            </a:r>
            <a:r>
              <a:rPr lang="en-AU" sz="2400" dirty="0">
                <a:latin typeface="Trebuchet MS" panose="020B0603020202020204" pitchFamily="34" charset="0"/>
              </a:rPr>
              <a:t> </a:t>
            </a:r>
            <a:r>
              <a:rPr lang="en-AU" sz="2400" dirty="0" err="1">
                <a:latin typeface="Trebuchet MS" panose="020B0603020202020204" pitchFamily="34" charset="0"/>
              </a:rPr>
              <a:t>sont</a:t>
            </a:r>
            <a:r>
              <a:rPr lang="en-AU" sz="2400" dirty="0">
                <a:latin typeface="Trebuchet MS" panose="020B0603020202020204" pitchFamily="34" charset="0"/>
              </a:rPr>
              <a:t> </a:t>
            </a:r>
            <a:r>
              <a:rPr lang="en-AU" sz="2400" dirty="0" err="1">
                <a:latin typeface="Trebuchet MS" panose="020B0603020202020204" pitchFamily="34" charset="0"/>
              </a:rPr>
              <a:t>bons</a:t>
            </a:r>
            <a:r>
              <a:rPr lang="en-AU" sz="2400" dirty="0">
                <a:latin typeface="Trebuchet MS" panose="020B0603020202020204" pitchFamily="34" charset="0"/>
              </a:rPr>
              <a:t> pour les affaires 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11560" y="1196752"/>
            <a:ext cx="8136904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Articulate Narrow" panose="02000506040000020004" pitchFamily="2" charset="0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fr-BE" sz="2400" b="0" i="1" dirty="0">
                <a:latin typeface="Trebuchet MS" pitchFamily="34" charset="0"/>
              </a:rPr>
              <a:t>Parmi les pionniers en achats responsables: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800" i="1" dirty="0">
                <a:solidFill>
                  <a:schemeClr val="accent4"/>
                </a:solidFill>
                <a:latin typeface="Trebuchet MS" pitchFamily="34" charset="0"/>
              </a:rPr>
              <a:t>90% </a:t>
            </a:r>
            <a:r>
              <a:rPr lang="fr-BE" sz="2400" b="0" i="1" dirty="0">
                <a:latin typeface="Trebuchet MS" pitchFamily="34" charset="0"/>
              </a:rPr>
              <a:t>améliorent la réputation de leur marque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800" i="1" dirty="0">
                <a:solidFill>
                  <a:schemeClr val="accent4"/>
                </a:solidFill>
                <a:latin typeface="Trebuchet MS" pitchFamily="34" charset="0"/>
              </a:rPr>
              <a:t>70% </a:t>
            </a:r>
            <a:r>
              <a:rPr lang="fr-BE" sz="2400" b="0" i="1" dirty="0">
                <a:latin typeface="Trebuchet MS" pitchFamily="34" charset="0"/>
              </a:rPr>
              <a:t>développent des relations plus fortes, plus fiables et plus durables avec leurs fournisseurs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800" i="1" dirty="0">
                <a:solidFill>
                  <a:schemeClr val="accent4"/>
                </a:solidFill>
                <a:latin typeface="Trebuchet MS" pitchFamily="34" charset="0"/>
              </a:rPr>
              <a:t>50% </a:t>
            </a:r>
            <a:r>
              <a:rPr lang="fr-BE" sz="2400" b="0" i="1" dirty="0">
                <a:latin typeface="Trebuchet MS" pitchFamily="34" charset="0"/>
              </a:rPr>
              <a:t>offrent des produits et services plus innovants et durables, d’où un volume de vente plus important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800" i="1" dirty="0">
                <a:solidFill>
                  <a:schemeClr val="accent4"/>
                </a:solidFill>
                <a:latin typeface="Trebuchet MS" pitchFamily="34" charset="0"/>
              </a:rPr>
              <a:t>45% </a:t>
            </a:r>
            <a:r>
              <a:rPr lang="fr-BE" sz="2400" b="0" i="1" dirty="0">
                <a:latin typeface="Trebuchet MS" pitchFamily="34" charset="0"/>
              </a:rPr>
              <a:t>ont amélioré leur classement dans les indices financiers « verts »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800" i="1" dirty="0">
                <a:solidFill>
                  <a:schemeClr val="accent4"/>
                </a:solidFill>
                <a:latin typeface="Trebuchet MS" pitchFamily="34" charset="0"/>
              </a:rPr>
              <a:t>30% </a:t>
            </a:r>
            <a:r>
              <a:rPr lang="fr-BE" sz="2400" b="0" i="1" dirty="0">
                <a:latin typeface="Trebuchet MS" pitchFamily="34" charset="0"/>
              </a:rPr>
              <a:t>ont réalisé des réductions de coûts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7544" y="5878939"/>
            <a:ext cx="8133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Source: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Ecovadis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and </a:t>
            </a:r>
            <a:r>
              <a:rPr lang="en-AU" sz="1200" kern="0" dirty="0">
                <a:solidFill>
                  <a:schemeClr val="tx2"/>
                </a:solidFill>
              </a:rPr>
              <a:t>HEC, 2017 - 7th Sustainable Procurement Barometer on 120 companies in Europe and the US 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597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r="6338" b="-400"/>
          <a:stretch/>
        </p:blipFill>
        <p:spPr>
          <a:xfrm>
            <a:off x="-36512" y="0"/>
            <a:ext cx="9217024" cy="688538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35496" y="6237312"/>
            <a:ext cx="8229600" cy="344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Articulate Narrow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Rio décembre 2016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-36512" y="1299538"/>
            <a:ext cx="9217024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Qui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l’a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développée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et comment</a:t>
            </a:r>
            <a:endParaRPr lang="en-A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22" y="162685"/>
            <a:ext cx="1210804" cy="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7504" y="32134"/>
            <a:ext cx="7776864" cy="749046"/>
          </a:xfrm>
          <a:noFill/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  <a:latin typeface="Trebuchet MS" panose="020B0603020202020204" pitchFamily="34" charset="0"/>
                <a:cs typeface="Tahoma" charset="0"/>
              </a:rPr>
              <a:t>52 pays se sont impliqués dans le processus ISO 20400 via leurs organes de normalisation sous le pilotage du comité ISO (PC 277)</a:t>
            </a:r>
            <a:endParaRPr lang="fr-FR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63507" y="847253"/>
            <a:ext cx="8229600" cy="4525963"/>
          </a:xfrm>
        </p:spPr>
        <p:txBody>
          <a:bodyPr/>
          <a:lstStyle/>
          <a:p>
            <a:pPr>
              <a:tabLst>
                <a:tab pos="531813" algn="l"/>
              </a:tabLst>
            </a:pPr>
            <a:r>
              <a:rPr lang="fr-FR" sz="1400" dirty="0"/>
              <a:t> </a:t>
            </a:r>
            <a:r>
              <a:rPr lang="fr-FR" sz="1600" dirty="0"/>
              <a:t>Secrétariat : France (Afnor) et Brésil (</a:t>
            </a:r>
            <a:r>
              <a:rPr lang="fr-FR" sz="1600" dirty="0" err="1"/>
              <a:t>Abmt</a:t>
            </a:r>
            <a:r>
              <a:rPr lang="fr-FR" sz="1600" dirty="0"/>
              <a:t>) </a:t>
            </a:r>
          </a:p>
          <a:p>
            <a:pPr>
              <a:tabLst>
                <a:tab pos="531813" algn="l"/>
              </a:tabLst>
            </a:pPr>
            <a:r>
              <a:rPr lang="fr-FR" sz="1600" dirty="0"/>
              <a:t> 38 pays participants (bleu) et 14 pays observateurs (orange)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17282" y="6084004"/>
            <a:ext cx="88267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5848816"/>
            <a:ext cx="24482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C00000"/>
                </a:solidFill>
                <a:latin typeface="Segoe Print" pitchFamily="2" charset="0"/>
              </a:rPr>
              <a:t>65%</a:t>
            </a:r>
            <a:br>
              <a:rPr lang="en-AU" sz="4000" b="1" dirty="0">
                <a:solidFill>
                  <a:srgbClr val="C00000"/>
                </a:solidFill>
                <a:latin typeface="Segoe Print" pitchFamily="2" charset="0"/>
              </a:rPr>
            </a:br>
            <a:r>
              <a:rPr lang="en-AU" sz="1200" dirty="0">
                <a:solidFill>
                  <a:srgbClr val="C00000"/>
                </a:solidFill>
                <a:latin typeface="Segoe Print" pitchFamily="2" charset="0"/>
              </a:rPr>
              <a:t>de la population </a:t>
            </a:r>
            <a:r>
              <a:rPr lang="en-AU" sz="1200" dirty="0" err="1">
                <a:solidFill>
                  <a:srgbClr val="C00000"/>
                </a:solidFill>
                <a:latin typeface="Segoe Print" pitchFamily="2" charset="0"/>
              </a:rPr>
              <a:t>mondiale</a:t>
            </a:r>
            <a:endParaRPr lang="en-GB" sz="12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5877272"/>
            <a:ext cx="1872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00B0F0"/>
                </a:solidFill>
                <a:latin typeface="Segoe Print" pitchFamily="2" charset="0"/>
              </a:rPr>
              <a:t>85%</a:t>
            </a:r>
            <a:br>
              <a:rPr lang="en-AU" sz="4000" b="1" dirty="0">
                <a:solidFill>
                  <a:srgbClr val="00B0F0"/>
                </a:solidFill>
                <a:latin typeface="Segoe Print" pitchFamily="2" charset="0"/>
              </a:rPr>
            </a:br>
            <a:r>
              <a:rPr lang="en-AU" sz="1200" dirty="0">
                <a:solidFill>
                  <a:srgbClr val="00B0F0"/>
                </a:solidFill>
                <a:latin typeface="Segoe Print" pitchFamily="2" charset="0"/>
              </a:rPr>
              <a:t>du PIB </a:t>
            </a:r>
            <a:r>
              <a:rPr lang="en-AU" sz="1200" dirty="0" err="1">
                <a:solidFill>
                  <a:srgbClr val="00B0F0"/>
                </a:solidFill>
                <a:latin typeface="Segoe Print" pitchFamily="2" charset="0"/>
              </a:rPr>
              <a:t>mondial</a:t>
            </a:r>
            <a:endParaRPr lang="en-GB" sz="1200" dirty="0">
              <a:solidFill>
                <a:srgbClr val="00B0F0"/>
              </a:solidFill>
              <a:latin typeface="Segoe Pri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5920824"/>
            <a:ext cx="2520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00B050"/>
                </a:solidFill>
                <a:latin typeface="Segoe Print" pitchFamily="2" charset="0"/>
              </a:rPr>
              <a:t>73%</a:t>
            </a:r>
            <a:br>
              <a:rPr lang="en-AU" sz="4000" b="1" dirty="0">
                <a:solidFill>
                  <a:srgbClr val="00B050"/>
                </a:solidFill>
                <a:latin typeface="Segoe Print" pitchFamily="2" charset="0"/>
              </a:rPr>
            </a:br>
            <a:r>
              <a:rPr lang="en-AU" sz="1200" dirty="0">
                <a:solidFill>
                  <a:srgbClr val="00B050"/>
                </a:solidFill>
                <a:latin typeface="Segoe Print" pitchFamily="2" charset="0"/>
              </a:rPr>
              <a:t>des </a:t>
            </a:r>
            <a:r>
              <a:rPr lang="en-AU" sz="1200" dirty="0" err="1">
                <a:solidFill>
                  <a:srgbClr val="00B050"/>
                </a:solidFill>
                <a:latin typeface="Segoe Print" pitchFamily="2" charset="0"/>
              </a:rPr>
              <a:t>émissions</a:t>
            </a:r>
            <a:r>
              <a:rPr lang="en-AU" sz="1200" dirty="0">
                <a:solidFill>
                  <a:srgbClr val="00B050"/>
                </a:solidFill>
                <a:latin typeface="Segoe Print" pitchFamily="2" charset="0"/>
              </a:rPr>
              <a:t> CO2 </a:t>
            </a:r>
            <a:r>
              <a:rPr lang="en-AU" sz="1200" dirty="0" err="1">
                <a:solidFill>
                  <a:srgbClr val="00B050"/>
                </a:solidFill>
                <a:latin typeface="Segoe Print" pitchFamily="2" charset="0"/>
              </a:rPr>
              <a:t>mondiales</a:t>
            </a:r>
            <a:endParaRPr lang="en-GB" sz="1200" dirty="0">
              <a:solidFill>
                <a:srgbClr val="00B050"/>
              </a:solidFill>
              <a:latin typeface="Segoe Print" pitchFamily="2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 rotWithShape="1">
          <a:blip r:embed="rId3" cstate="print"/>
          <a:srcRect l="20135" t="32996" r="21130" b="20323"/>
          <a:stretch/>
        </p:blipFill>
        <p:spPr>
          <a:xfrm>
            <a:off x="0" y="1412776"/>
            <a:ext cx="8821859" cy="45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82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Thème Office">
  <a:themeElements>
    <a:clrScheme name="Planet PP">
      <a:dk1>
        <a:sysClr val="windowText" lastClr="000000"/>
      </a:dk1>
      <a:lt1>
        <a:sysClr val="window" lastClr="FFFFFF"/>
      </a:lt1>
      <a:dk2>
        <a:srgbClr val="444953"/>
      </a:dk2>
      <a:lt2>
        <a:srgbClr val="EEECE1"/>
      </a:lt2>
      <a:accent1>
        <a:srgbClr val="F15D22"/>
      </a:accent1>
      <a:accent2>
        <a:srgbClr val="7C267A"/>
      </a:accent2>
      <a:accent3>
        <a:srgbClr val="0B987C"/>
      </a:accent3>
      <a:accent4>
        <a:srgbClr val="1275A5"/>
      </a:accent4>
      <a:accent5>
        <a:srgbClr val="953734"/>
      </a:accent5>
      <a:accent6>
        <a:srgbClr val="76923C"/>
      </a:accent6>
      <a:hlink>
        <a:srgbClr val="0000FF"/>
      </a:hlink>
      <a:folHlink>
        <a:srgbClr val="5F49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7124</TotalTime>
  <Words>976</Words>
  <Application>Microsoft Office PowerPoint</Application>
  <PresentationFormat>On-screen Show (4:3)</PresentationFormat>
  <Paragraphs>179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Gulim</vt:lpstr>
      <vt:lpstr>ＭＳ Ｐゴシック</vt:lpstr>
      <vt:lpstr>Aharoni</vt:lpstr>
      <vt:lpstr>Arial</vt:lpstr>
      <vt:lpstr>Articulate Narrow</vt:lpstr>
      <vt:lpstr>Calibri</vt:lpstr>
      <vt:lpstr>Montserrat</vt:lpstr>
      <vt:lpstr>Open Sans</vt:lpstr>
      <vt:lpstr>Segoe Print</vt:lpstr>
      <vt:lpstr>Tahoma</vt:lpstr>
      <vt:lpstr>Trebuchet MS</vt:lpstr>
      <vt:lpstr>1_Thème Office</vt:lpstr>
      <vt:lpstr>PowerPoint Presentation</vt:lpstr>
      <vt:lpstr>PowerPoint Presentation</vt:lpstr>
      <vt:lpstr>Les organisations consacrent en moyenne plus de la moitié de leur budget ou chiffre d’affaires dans leurs achats.</vt:lpstr>
      <vt:lpstr>Les achats jouent un rôle pivot dans la gestion des chaînes d’approvisionnement de l’organisation.</vt:lpstr>
      <vt:lpstr>Les experts en responsabilité sociétale et les personnes en charge des achats peinent à collaborer efficacement…</vt:lpstr>
      <vt:lpstr>Notre économie est globalisée, les chaînes d’approvisionnement sont mondialisées… Nous devons parler le même langage!</vt:lpstr>
      <vt:lpstr>Les achats responsables sont bons pour les affaires </vt:lpstr>
      <vt:lpstr>Qui l’a développée et comment</vt:lpstr>
      <vt:lpstr>52 pays se sont impliqués dans le processus ISO 20400 via leurs organes de normalisation sous le pilotage du comité ISO (PC 277)</vt:lpstr>
      <vt:lpstr>Liaisons avec des organisations internationales  et liens avec d’autres normes ISO</vt:lpstr>
      <vt:lpstr>Un solide processus de développement</vt:lpstr>
      <vt:lpstr>PowerPoint Presentation</vt:lpstr>
      <vt:lpstr>Ce qu’est la norme ISO20400</vt:lpstr>
      <vt:lpstr>PowerPoint Presentation</vt:lpstr>
      <vt:lpstr>PowerPoint Presentation</vt:lpstr>
      <vt:lpstr>ISO 20400: guide pour les achats</vt:lpstr>
      <vt:lpstr>Les bénéfices de l’ISO 20400 pour votre organisation</vt:lpstr>
      <vt:lpstr>PowerPoint Presentation</vt:lpstr>
    </vt:vector>
  </TitlesOfParts>
  <Company>Cap-Conseil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Procurement process diagram - clause 6 of ISO 20400</dc:title>
  <dc:creator>Marie d'Huart;CAP conseil</dc:creator>
  <cp:lastModifiedBy>Carole Ann Smith</cp:lastModifiedBy>
  <cp:revision>504</cp:revision>
  <cp:lastPrinted>2016-01-06T05:35:01Z</cp:lastPrinted>
  <dcterms:created xsi:type="dcterms:W3CDTF">2014-11-06T03:33:58Z</dcterms:created>
  <dcterms:modified xsi:type="dcterms:W3CDTF">2017-11-03T13:44:30Z</dcterms:modified>
</cp:coreProperties>
</file>