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76" r:id="rId12"/>
    <p:sldId id="377" r:id="rId13"/>
    <p:sldId id="379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5A5"/>
    <a:srgbClr val="00466D"/>
    <a:srgbClr val="FFCC00"/>
    <a:srgbClr val="F3A60D"/>
    <a:srgbClr val="B88C00"/>
    <a:srgbClr val="CC9B00"/>
    <a:srgbClr val="DAA600"/>
    <a:srgbClr val="3B4E63"/>
    <a:srgbClr val="49617B"/>
    <a:srgbClr val="6C8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8" autoAdjust="0"/>
    <p:restoredTop sz="96433" autoAdjust="0"/>
  </p:normalViewPr>
  <p:slideViewPr>
    <p:cSldViewPr>
      <p:cViewPr varScale="1">
        <p:scale>
          <a:sx n="52" d="100"/>
          <a:sy n="5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24/09/2017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4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8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en-US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en-US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A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primeira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norma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internacional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sobre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Compras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Sustentáveis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: para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alcançar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as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melhores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práticas</a:t>
            </a:r>
            <a:endParaRPr lang="en-US" sz="2000" dirty="0">
              <a:solidFill>
                <a:schemeClr val="tx2"/>
              </a:solidFill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0444" y="6503558"/>
            <a:ext cx="6807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9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informação original encontra-se em Inglês. Cristina Fedato, Rosimeri Fauth R. Martins, Jorge Soto, Gisele Villas Bôas e José Augusto Pinto de Abreu efetuaram a tradução para o Português da presente apresentação.</a:t>
            </a:r>
            <a:endParaRPr lang="en-AU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000" dirty="0" err="1">
                <a:latin typeface="Trebuchet MS" pitchFamily="34" charset="0"/>
              </a:rPr>
              <a:t>Ligações</a:t>
            </a:r>
            <a:r>
              <a:rPr lang="en-AU" sz="2000" dirty="0">
                <a:latin typeface="Trebuchet MS" pitchFamily="34" charset="0"/>
              </a:rPr>
              <a:t> com </a:t>
            </a:r>
            <a:r>
              <a:rPr lang="en-AU" sz="2000" dirty="0" err="1">
                <a:latin typeface="Trebuchet MS" pitchFamily="34" charset="0"/>
              </a:rPr>
              <a:t>organizações</a:t>
            </a:r>
            <a:r>
              <a:rPr lang="en-AU" sz="2000" dirty="0">
                <a:latin typeface="Trebuchet MS" pitchFamily="34" charset="0"/>
              </a:rPr>
              <a:t> </a:t>
            </a:r>
            <a:r>
              <a:rPr lang="en-AU" sz="2000" dirty="0" err="1">
                <a:latin typeface="Trebuchet MS" pitchFamily="34" charset="0"/>
              </a:rPr>
              <a:t>internacionais</a:t>
            </a:r>
            <a:r>
              <a:rPr lang="en-AU" sz="2000" dirty="0">
                <a:latin typeface="Trebuchet MS" pitchFamily="34" charset="0"/>
              </a:rPr>
              <a:t> e outros </a:t>
            </a:r>
            <a:r>
              <a:rPr lang="en-AU" sz="2000" dirty="0" err="1">
                <a:latin typeface="Trebuchet MS" pitchFamily="34" charset="0"/>
              </a:rPr>
              <a:t>comitês</a:t>
            </a:r>
            <a:r>
              <a:rPr lang="en-AU" sz="2000" dirty="0">
                <a:latin typeface="Trebuchet MS" pitchFamily="34" charset="0"/>
              </a:rPr>
              <a:t> de </a:t>
            </a:r>
            <a:r>
              <a:rPr lang="en-AU" sz="2000" dirty="0" err="1">
                <a:latin typeface="Trebuchet MS" pitchFamily="34" charset="0"/>
              </a:rPr>
              <a:t>normalização</a:t>
            </a:r>
            <a:r>
              <a:rPr lang="en-AU" sz="2000" dirty="0">
                <a:latin typeface="Trebuchet MS" pitchFamily="34" charset="0"/>
              </a:rPr>
              <a:t> da ISO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Organismos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Internacionais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1"/>
                </a:solidFill>
              </a:rPr>
              <a:t>Ligações</a:t>
            </a:r>
            <a:r>
              <a:rPr lang="en-US" b="1" dirty="0">
                <a:solidFill>
                  <a:schemeClr val="accent1"/>
                </a:solidFill>
              </a:rPr>
              <a:t> do ISO/PC277 com outros </a:t>
            </a:r>
            <a:r>
              <a:rPr lang="en-US" b="1" dirty="0" err="1">
                <a:solidFill>
                  <a:schemeClr val="accent1"/>
                </a:solidFill>
              </a:rPr>
              <a:t>comitês</a:t>
            </a:r>
            <a:r>
              <a:rPr lang="en-US" b="1" dirty="0">
                <a:solidFill>
                  <a:schemeClr val="accent1"/>
                </a:solidFill>
              </a:rPr>
              <a:t> ISO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3848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</a:t>
            </a:r>
            <a:r>
              <a:rPr lang="en-US" dirty="0" err="1">
                <a:solidFill>
                  <a:schemeClr val="tx2"/>
                </a:solidFill>
              </a:rPr>
              <a:t>Gestão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Ambiental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Sistema de </a:t>
            </a:r>
            <a:r>
              <a:rPr lang="en-US" dirty="0" err="1">
                <a:solidFill>
                  <a:schemeClr val="tx2"/>
                </a:solidFill>
              </a:rPr>
              <a:t>Gestão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Antissuborno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</a:t>
            </a:r>
            <a:r>
              <a:rPr lang="en-US" dirty="0" err="1">
                <a:solidFill>
                  <a:schemeClr val="tx2"/>
                </a:solidFill>
              </a:rPr>
              <a:t>Gestão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Riscos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pt-BR" sz="2400" dirty="0">
                <a:latin typeface="Trebuchet MS" pitchFamily="34" charset="0"/>
              </a:rPr>
              <a:t>Um processo de desenvolvimento robusto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839789" y="1447408"/>
            <a:ext cx="583247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Fevereiro</a:t>
            </a:r>
            <a:r>
              <a:rPr lang="en-AU" sz="1200" dirty="0">
                <a:solidFill>
                  <a:schemeClr val="tx2"/>
                </a:solidFill>
              </a:rPr>
              <a:t> 2013 – PC 277 </a:t>
            </a:r>
            <a:r>
              <a:rPr lang="en-AU" sz="1200" dirty="0" err="1">
                <a:solidFill>
                  <a:schemeClr val="tx2"/>
                </a:solidFill>
              </a:rPr>
              <a:t>é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aprovado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4" y="1196752"/>
            <a:ext cx="2025387" cy="5042457"/>
          </a:xfrm>
          <a:prstGeom prst="rect">
            <a:avLst/>
          </a:prstGeom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839789" y="2173389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Norma </a:t>
            </a:r>
            <a:r>
              <a:rPr lang="en-AU" sz="1200" dirty="0" err="1">
                <a:solidFill>
                  <a:schemeClr val="tx2"/>
                </a:solidFill>
              </a:rPr>
              <a:t>Francesa</a:t>
            </a:r>
            <a:r>
              <a:rPr lang="en-AU" sz="1200" dirty="0">
                <a:solidFill>
                  <a:schemeClr val="tx2"/>
                </a:solidFill>
              </a:rPr>
              <a:t> NF X50-135 </a:t>
            </a:r>
            <a:r>
              <a:rPr lang="en-AU" sz="1200" dirty="0" err="1">
                <a:solidFill>
                  <a:schemeClr val="tx2"/>
                </a:solidFill>
              </a:rPr>
              <a:t>usada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como</a:t>
            </a:r>
            <a:r>
              <a:rPr lang="en-AU" sz="1200" dirty="0">
                <a:solidFill>
                  <a:schemeClr val="tx2"/>
                </a:solidFill>
              </a:rPr>
              <a:t> working draft (</a:t>
            </a:r>
            <a:r>
              <a:rPr lang="en-AU" sz="1200" dirty="0" err="1">
                <a:solidFill>
                  <a:schemeClr val="tx2"/>
                </a:solidFill>
              </a:rPr>
              <a:t>outra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norma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existente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mr-IN" sz="1200" dirty="0">
                <a:solidFill>
                  <a:schemeClr val="tx2"/>
                </a:solidFill>
              </a:rPr>
              <a:t>–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Britânica</a:t>
            </a:r>
            <a:r>
              <a:rPr lang="en-AU" sz="1200" dirty="0">
                <a:solidFill>
                  <a:schemeClr val="tx2"/>
                </a:solidFill>
              </a:rPr>
              <a:t> BS 8903)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39790" y="2826919"/>
            <a:ext cx="583633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SET 2013 </a:t>
            </a:r>
            <a:r>
              <a:rPr lang="mr-IN" sz="1200" dirty="0">
                <a:solidFill>
                  <a:schemeClr val="tx2"/>
                </a:solidFill>
              </a:rPr>
              <a:t>–</a:t>
            </a:r>
            <a:r>
              <a:rPr lang="en-AU" sz="1200" dirty="0">
                <a:solidFill>
                  <a:schemeClr val="tx2"/>
                </a:solidFill>
              </a:rPr>
              <a:t> 1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 – Paris, </a:t>
            </a:r>
            <a:r>
              <a:rPr lang="en-AU" sz="1200" dirty="0" err="1">
                <a:solidFill>
                  <a:schemeClr val="tx2"/>
                </a:solidFill>
              </a:rPr>
              <a:t>França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FEV 2014 </a:t>
            </a:r>
            <a:r>
              <a:rPr lang="mr-IN" sz="1200" dirty="0">
                <a:solidFill>
                  <a:schemeClr val="tx2"/>
                </a:solidFill>
              </a:rPr>
              <a:t>–</a:t>
            </a:r>
            <a:r>
              <a:rPr lang="en-AU" sz="1200" dirty="0">
                <a:solidFill>
                  <a:schemeClr val="tx2"/>
                </a:solidFill>
              </a:rPr>
              <a:t> 2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Foz</a:t>
            </a:r>
            <a:r>
              <a:rPr lang="en-AU" sz="1200" dirty="0">
                <a:solidFill>
                  <a:schemeClr val="tx2"/>
                </a:solidFill>
              </a:rPr>
              <a:t> do Iguaçu, </a:t>
            </a:r>
            <a:r>
              <a:rPr lang="en-AU" sz="1200" dirty="0" err="1">
                <a:solidFill>
                  <a:schemeClr val="tx2"/>
                </a:solidFill>
              </a:rPr>
              <a:t>Brasil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NOV 2014 </a:t>
            </a:r>
            <a:r>
              <a:rPr lang="mr-IN" sz="1200" dirty="0">
                <a:solidFill>
                  <a:schemeClr val="tx2"/>
                </a:solidFill>
              </a:rPr>
              <a:t>–</a:t>
            </a:r>
            <a:r>
              <a:rPr lang="en-AU" sz="1200" dirty="0">
                <a:solidFill>
                  <a:schemeClr val="tx2"/>
                </a:solidFill>
              </a:rPr>
              <a:t> 3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Cingapura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JUN 2015 </a:t>
            </a:r>
            <a:r>
              <a:rPr lang="mr-IN" sz="1200" dirty="0">
                <a:solidFill>
                  <a:schemeClr val="tx2"/>
                </a:solidFill>
              </a:rPr>
              <a:t>–</a:t>
            </a:r>
            <a:r>
              <a:rPr lang="en-AU" sz="1200" dirty="0">
                <a:solidFill>
                  <a:schemeClr val="tx2"/>
                </a:solidFill>
              </a:rPr>
              <a:t> 4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Londres</a:t>
            </a:r>
            <a:r>
              <a:rPr lang="en-AU" sz="1200" dirty="0">
                <a:solidFill>
                  <a:schemeClr val="tx2"/>
                </a:solidFill>
              </a:rPr>
              <a:t>, RU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324512" y="4069452"/>
            <a:ext cx="375280" cy="239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868283" y="4042422"/>
            <a:ext cx="5832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MAI 2016 – 5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Sidnei</a:t>
            </a:r>
            <a:r>
              <a:rPr lang="en-AU" sz="1200" dirty="0">
                <a:solidFill>
                  <a:schemeClr val="tx2"/>
                </a:solidFill>
              </a:rPr>
              <a:t>, </a:t>
            </a:r>
            <a:r>
              <a:rPr lang="en-AU" sz="1200" dirty="0" err="1">
                <a:solidFill>
                  <a:schemeClr val="tx2"/>
                </a:solidFill>
              </a:rPr>
              <a:t>Austrália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DEZ 2016 – 6</a:t>
            </a:r>
            <a:r>
              <a:rPr lang="en-AU" sz="1200" baseline="30000" dirty="0">
                <a:solidFill>
                  <a:schemeClr val="tx2"/>
                </a:solidFill>
              </a:rPr>
              <a:t>a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  <a:r>
              <a:rPr lang="en-AU" sz="1200" dirty="0" err="1">
                <a:solidFill>
                  <a:schemeClr val="tx2"/>
                </a:solidFill>
              </a:rPr>
              <a:t>Reunião</a:t>
            </a:r>
            <a:r>
              <a:rPr lang="en-AU" sz="1200" dirty="0">
                <a:solidFill>
                  <a:schemeClr val="tx2"/>
                </a:solidFill>
              </a:rPr>
              <a:t> </a:t>
            </a:r>
            <a:r>
              <a:rPr lang="en-AU" sz="1200" dirty="0" err="1">
                <a:solidFill>
                  <a:schemeClr val="tx2"/>
                </a:solidFill>
              </a:rPr>
              <a:t>Internacional</a:t>
            </a:r>
            <a:r>
              <a:rPr lang="en-AU" sz="1200" dirty="0">
                <a:solidFill>
                  <a:schemeClr val="tx2"/>
                </a:solidFill>
              </a:rPr>
              <a:t> – Rio de Janeiro, </a:t>
            </a:r>
            <a:r>
              <a:rPr lang="en-AU" sz="1200" dirty="0" err="1">
                <a:solidFill>
                  <a:schemeClr val="tx2"/>
                </a:solidFill>
              </a:rPr>
              <a:t>Brasil</a:t>
            </a:r>
            <a:endParaRPr lang="en-AU" sz="1200" dirty="0">
              <a:solidFill>
                <a:schemeClr val="tx2"/>
              </a:solidFill>
            </a:endParaRPr>
          </a:p>
        </p:txBody>
      </p: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2324512" y="3212976"/>
            <a:ext cx="515278" cy="103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7" idx="1"/>
          </p:cNvCxnSpPr>
          <p:nvPr/>
        </p:nvCxnSpPr>
        <p:spPr bwMode="auto">
          <a:xfrm flipV="1">
            <a:off x="2324512" y="2441155"/>
            <a:ext cx="515277" cy="2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324513" y="1633206"/>
            <a:ext cx="375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805798" y="4889480"/>
            <a:ext cx="51872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 QUE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É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COMO USAR?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0648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pt-PT" sz="2400" dirty="0"/>
              <a:t>Norma ISO de diretrizes para CS. É uma estrutura flexível.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pt-PT" sz="2400" dirty="0">
                <a:solidFill>
                  <a:srgbClr val="1275A5"/>
                </a:solidFill>
              </a:rPr>
              <a:t>Proporciona</a:t>
            </a:r>
            <a:r>
              <a:rPr lang="pt-PT" sz="2400" dirty="0">
                <a:solidFill>
                  <a:schemeClr val="accent4"/>
                </a:solidFill>
              </a:rPr>
              <a:t> uma </a:t>
            </a:r>
            <a:r>
              <a:rPr lang="pt-PT" sz="2400" dirty="0">
                <a:solidFill>
                  <a:srgbClr val="1275A5"/>
                </a:solidFill>
              </a:rPr>
              <a:t>compreensão</a:t>
            </a:r>
            <a:r>
              <a:rPr lang="pt-PT" sz="2400" dirty="0">
                <a:solidFill>
                  <a:schemeClr val="accent4"/>
                </a:solidFill>
              </a:rPr>
              <a:t> de:</a:t>
            </a:r>
          </a:p>
          <a:p>
            <a:pPr marL="800100" lvl="1" indent="-342900">
              <a:spcAft>
                <a:spcPts val="600"/>
              </a:spcAft>
              <a:buFont typeface="CambriaMath" charset="0"/>
              <a:buChar char="⎯"/>
            </a:pPr>
            <a:r>
              <a:rPr lang="pt-PT" sz="2000" dirty="0">
                <a:solidFill>
                  <a:srgbClr val="1275A5"/>
                </a:solidFill>
              </a:rPr>
              <a:t>O que são CS</a:t>
            </a:r>
          </a:p>
          <a:p>
            <a:pPr marL="800100" lvl="1" indent="-342900">
              <a:spcAft>
                <a:spcPts val="600"/>
              </a:spcAft>
              <a:buFont typeface="CambriaMath" charset="0"/>
              <a:buChar char="⎯"/>
            </a:pPr>
            <a:r>
              <a:rPr lang="pt-PT" sz="2000" dirty="0">
                <a:solidFill>
                  <a:srgbClr val="1275A5"/>
                </a:solidFill>
              </a:rPr>
              <a:t>Como a sustentabilidade afeta os diferentes níveis da atividade de compras: política, estratégia, organização, processo, e</a:t>
            </a:r>
          </a:p>
          <a:p>
            <a:pPr marL="800100" lvl="1" indent="-342900">
              <a:spcAft>
                <a:spcPts val="600"/>
              </a:spcAft>
              <a:buFont typeface="CambriaMath" charset="0"/>
              <a:buChar char="⎯"/>
            </a:pPr>
            <a:r>
              <a:rPr lang="pt-PT" sz="2000" dirty="0">
                <a:solidFill>
                  <a:srgbClr val="1275A5"/>
                </a:solidFill>
              </a:rPr>
              <a:t>Como implementar CS de maneira prática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pt-PT" sz="2400" dirty="0"/>
              <a:t>Aplica-se a:</a:t>
            </a:r>
          </a:p>
          <a:p>
            <a:pPr marL="800100" lvl="1" indent="-342900">
              <a:spcAft>
                <a:spcPts val="600"/>
              </a:spcAft>
              <a:buFont typeface="CambriaMath" charset="0"/>
              <a:buChar char="⎯"/>
            </a:pPr>
            <a:r>
              <a:rPr lang="pt-PT" sz="2000" dirty="0"/>
              <a:t>Qualquer organização, independentemente do seu setor, tamanho e localização</a:t>
            </a:r>
          </a:p>
          <a:p>
            <a:pPr marL="800100" lvl="1" indent="-342900">
              <a:spcAft>
                <a:spcPts val="600"/>
              </a:spcAft>
              <a:buFont typeface="CambriaMath" charset="0"/>
              <a:buChar char="⎯"/>
            </a:pPr>
            <a:r>
              <a:rPr lang="pt-PT" sz="2000" dirty="0"/>
              <a:t>Qualquer parte interessada envolvida ou impactada por decisões e processos de compras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pt-PT" sz="2400" dirty="0">
                <a:solidFill>
                  <a:schemeClr val="accent4"/>
                </a:solidFill>
              </a:rPr>
              <a:t>Não substitui a legislação, a política e os compromissos éticos que governam as atividades de compras.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latin typeface="Trebuchet MS" pitchFamily="34" charset="0"/>
              </a:rPr>
              <a:t>O que é a ISO 20400?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3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51520" y="476672"/>
            <a:ext cx="6869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20400 -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Definição</a:t>
            </a: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de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Compras</a:t>
            </a: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Sustentáveis</a:t>
            </a:r>
            <a:endParaRPr lang="en-AU" sz="32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4482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i="1" dirty="0">
                <a:solidFill>
                  <a:schemeClr val="accent4">
                    <a:lumMod val="75000"/>
                  </a:schemeClr>
                </a:solidFill>
              </a:rPr>
              <a:t>‘</a:t>
            </a:r>
            <a:r>
              <a:rPr lang="pt-PT" sz="5400" i="1" dirty="0">
                <a:solidFill>
                  <a:schemeClr val="accent4">
                    <a:lumMod val="75000"/>
                  </a:schemeClr>
                </a:solidFill>
              </a:rPr>
              <a:t>Compras</a:t>
            </a:r>
            <a:br>
              <a:rPr lang="pt-PT" sz="5400" dirty="0"/>
            </a:br>
            <a:r>
              <a:rPr lang="pt-PT" sz="5400" i="1" dirty="0">
                <a:solidFill>
                  <a:schemeClr val="accent1">
                    <a:lumMod val="75000"/>
                  </a:schemeClr>
                </a:solidFill>
              </a:rPr>
              <a:t>que têm os maiores impactos ambientais, sociais e econômicos positivos possíveis</a:t>
            </a:r>
            <a:br>
              <a:rPr lang="pt-PT" sz="5400" dirty="0"/>
            </a:br>
            <a:r>
              <a:rPr lang="pt-PT" sz="5400" i="1" dirty="0">
                <a:solidFill>
                  <a:schemeClr val="accent3">
                    <a:lumMod val="75000"/>
                  </a:schemeClr>
                </a:solidFill>
              </a:rPr>
              <a:t>durante todo o ciclo de vida.’ </a:t>
            </a:r>
            <a:endParaRPr lang="en-GB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7 </a:t>
            </a:r>
            <a:r>
              <a:rPr lang="en-AU" sz="24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temas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AU" sz="24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centrais</a:t>
            </a:r>
            <a:r>
              <a:rPr lang="en-AU" sz="24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da ISO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5730061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Segoe Print" pitchFamily="2" charset="0"/>
              </a:rPr>
              <a:t>Responsabilidade</a:t>
            </a:r>
            <a:r>
              <a:rPr lang="en-US" sz="1600" b="1" dirty="0">
                <a:solidFill>
                  <a:schemeClr val="tx2"/>
                </a:solidFill>
                <a:latin typeface="Segoe Print" pitchFamily="2" charset="0"/>
              </a:rPr>
              <a:t> Social – ISO 26000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+mn-lt"/>
              </a:rPr>
              <a:t>7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Temas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n-lt"/>
              </a:rPr>
              <a:t>Centrais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100" i="1" dirty="0" err="1">
                <a:solidFill>
                  <a:schemeClr val="tx2"/>
                </a:solidFill>
                <a:latin typeface="+mn-lt"/>
              </a:rPr>
              <a:t>Desde</a:t>
            </a:r>
            <a:r>
              <a:rPr lang="en-US" sz="1100" i="1" dirty="0">
                <a:solidFill>
                  <a:schemeClr val="tx2"/>
                </a:solidFill>
                <a:latin typeface="+mn-lt"/>
              </a:rPr>
              <a:t> 2010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1115616" y="1196752"/>
            <a:ext cx="6480720" cy="4032448"/>
            <a:chOff x="1115616" y="1196752"/>
            <a:chExt cx="4752528" cy="3024335"/>
          </a:xfrm>
        </p:grpSpPr>
        <p:grpSp>
          <p:nvGrpSpPr>
            <p:cNvPr id="8" name="Group 4"/>
            <p:cNvGrpSpPr/>
            <p:nvPr/>
          </p:nvGrpSpPr>
          <p:grpSpPr>
            <a:xfrm>
              <a:off x="1427411" y="1392557"/>
              <a:ext cx="4184627" cy="2709668"/>
              <a:chOff x="2485895" y="3587461"/>
              <a:chExt cx="4184627" cy="2709668"/>
            </a:xfrm>
          </p:grpSpPr>
          <p:grpSp>
            <p:nvGrpSpPr>
              <p:cNvPr id="35" name="Group 5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60" name="Oval 3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61" name="Oval 3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62" name="Oval 3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6" name="Group 7"/>
              <p:cNvGrpSpPr/>
              <p:nvPr/>
            </p:nvGrpSpPr>
            <p:grpSpPr>
              <a:xfrm>
                <a:off x="3566015" y="5413156"/>
                <a:ext cx="861969" cy="883973"/>
                <a:chOff x="6336040" y="260648"/>
                <a:chExt cx="1404312" cy="1440160"/>
              </a:xfrm>
            </p:grpSpPr>
            <p:sp>
              <p:nvSpPr>
                <p:cNvPr id="57" name="Oval 3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8" name="Oval 3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9" name="Oval 3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7" name="Group 8"/>
              <p:cNvGrpSpPr/>
              <p:nvPr/>
            </p:nvGrpSpPr>
            <p:grpSpPr>
              <a:xfrm>
                <a:off x="2727086" y="4679986"/>
                <a:ext cx="861969" cy="883973"/>
                <a:chOff x="6336040" y="260648"/>
                <a:chExt cx="1404312" cy="1440160"/>
              </a:xfrm>
            </p:grpSpPr>
            <p:sp>
              <p:nvSpPr>
                <p:cNvPr id="54" name="Oval 27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5" name="Oval 28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6" name="Oval 29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8" name="Group 9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1" name="Oval 24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2" name="Oval 25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3" name="Oval 26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9" name="Group 10"/>
              <p:cNvGrpSpPr/>
              <p:nvPr/>
            </p:nvGrpSpPr>
            <p:grpSpPr>
              <a:xfrm>
                <a:off x="4724405" y="5413156"/>
                <a:ext cx="861969" cy="883973"/>
                <a:chOff x="6336040" y="260648"/>
                <a:chExt cx="1404312" cy="1440160"/>
              </a:xfrm>
            </p:grpSpPr>
            <p:sp>
              <p:nvSpPr>
                <p:cNvPr id="48" name="Oval 21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49" name="Oval 22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50" name="Oval 23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0" name="Group 11"/>
              <p:cNvGrpSpPr/>
              <p:nvPr/>
            </p:nvGrpSpPr>
            <p:grpSpPr>
              <a:xfrm>
                <a:off x="5565461" y="4680062"/>
                <a:ext cx="861969" cy="883973"/>
                <a:chOff x="6336040" y="260648"/>
                <a:chExt cx="1404312" cy="1440160"/>
              </a:xfrm>
            </p:grpSpPr>
            <p:sp>
              <p:nvSpPr>
                <p:cNvPr id="45" name="Oval 1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46" name="Oval 1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47" name="Oval 2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1" name="Group 12"/>
              <p:cNvGrpSpPr/>
              <p:nvPr/>
            </p:nvGrpSpPr>
            <p:grpSpPr>
              <a:xfrm>
                <a:off x="5808553" y="3645024"/>
                <a:ext cx="861969" cy="883973"/>
                <a:chOff x="6336040" y="260648"/>
                <a:chExt cx="1404312" cy="1440160"/>
              </a:xfrm>
            </p:grpSpPr>
            <p:sp>
              <p:nvSpPr>
                <p:cNvPr id="42" name="Oval 1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43" name="Oval 1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  <p:sp>
              <p:nvSpPr>
                <p:cNvPr id="44" name="Oval 1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2800"/>
                </a:p>
              </p:txBody>
            </p:sp>
          </p:grpSp>
        </p:grpSp>
        <p:sp>
          <p:nvSpPr>
            <p:cNvPr id="9" name="Trapezoid 36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10" name="Isosceles Triangle 37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11" name="Trapezoid 38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12" name="Isosceles Triangle 39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grpSp>
          <p:nvGrpSpPr>
            <p:cNvPr id="13" name="Group 40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3" name="Isosceles Triangle 4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  <p:sp>
            <p:nvSpPr>
              <p:cNvPr id="34" name="Trapezoid 4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1" name="Isosceles Triangle 44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  <p:sp>
            <p:nvSpPr>
              <p:cNvPr id="32" name="Trapezoid 45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9" name="Isosceles Triangle 4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  <p:sp>
            <p:nvSpPr>
              <p:cNvPr id="30" name="Trapezoid 4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</p:grpSp>
        <p:grpSp>
          <p:nvGrpSpPr>
            <p:cNvPr id="16" name="Group 49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7" name="Isosceles Triangle 50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  <p:sp>
            <p:nvSpPr>
              <p:cNvPr id="28" name="Trapezoid 51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/>
              </a:p>
            </p:txBody>
          </p:sp>
        </p:grpSp>
        <p:sp>
          <p:nvSpPr>
            <p:cNvPr id="19" name="TextBox 52"/>
            <p:cNvSpPr txBox="1"/>
            <p:nvPr/>
          </p:nvSpPr>
          <p:spPr>
            <a:xfrm>
              <a:off x="2776984" y="1952333"/>
              <a:ext cx="1450545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/>
                  </a:solidFill>
                  <a:ea typeface="Gulim" panose="020B0600000101010101" pitchFamily="34" charset="-127"/>
                  <a:cs typeface="Aharoni" panose="02010803020104030203" pitchFamily="2" charset="-79"/>
                </a:rPr>
                <a:t>GOVERNANÇA</a:t>
              </a:r>
            </a:p>
          </p:txBody>
        </p:sp>
        <p:sp>
          <p:nvSpPr>
            <p:cNvPr id="20" name="TextBox 53"/>
            <p:cNvSpPr txBox="1"/>
            <p:nvPr/>
          </p:nvSpPr>
          <p:spPr>
            <a:xfrm>
              <a:off x="1409851" y="1641377"/>
              <a:ext cx="889828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Envolvimento e desenvolvimento da comunidade</a:t>
              </a:r>
              <a:endParaRPr lang="en-A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1662332" y="2746005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Questões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do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consumidor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2" name="TextBox 55"/>
            <p:cNvSpPr txBox="1"/>
            <p:nvPr/>
          </p:nvSpPr>
          <p:spPr>
            <a:xfrm>
              <a:off x="2500194" y="3477611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Práticas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de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operação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ea typeface="Gulim" panose="020B0600000101010101" pitchFamily="34" charset="-127"/>
                  <a:cs typeface="Aharoni" panose="02010803020104030203" pitchFamily="2" charset="-79"/>
                </a:rPr>
                <a:t>justas</a:t>
              </a:r>
              <a:r>
                <a:rPr lang="en-AU" sz="1100" b="1" dirty="0">
                  <a:solidFill>
                    <a:schemeClr val="bg1"/>
                  </a:solidFill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3" name="TextBox 56"/>
            <p:cNvSpPr txBox="1"/>
            <p:nvPr/>
          </p:nvSpPr>
          <p:spPr>
            <a:xfrm>
              <a:off x="3659227" y="3541094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Meio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Ambiente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4" name="TextBox 57"/>
            <p:cNvSpPr txBox="1"/>
            <p:nvPr/>
          </p:nvSpPr>
          <p:spPr>
            <a:xfrm>
              <a:off x="4511817" y="2740301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Práticas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trabalhistas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5" name="TextBox 58"/>
            <p:cNvSpPr txBox="1"/>
            <p:nvPr/>
          </p:nvSpPr>
          <p:spPr>
            <a:xfrm>
              <a:off x="4777344" y="1708803"/>
              <a:ext cx="803098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Direitos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Humanos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6" name="Rectangle 59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para </a:t>
            </a:r>
            <a:r>
              <a:rPr lang="en-GB" altLang="en-US" sz="2800" dirty="0" err="1">
                <a:latin typeface="Trebuchet MS" panose="020B0603020202020204" pitchFamily="34" charset="0"/>
              </a:rPr>
              <a:t>Compras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Sustentáveis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5. POLÍTICA/ESTRATÉGIA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7. PROCESSO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6. ORGANIZAÇÃO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3. DEFINIÇÕES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2. REF. NORMATIVA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1. ESCOPO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4. FUNDAMENTOS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Gestão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de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riscos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7367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Due diligence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Definição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de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prioridades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30056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Prevenção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da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cumplicidade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Exercício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da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influência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805888"/>
            <a:ext cx="5890032" cy="1750466"/>
            <a:chOff x="1932257" y="2518649"/>
            <a:chExt cx="6888064" cy="2047073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57417" y="2518649"/>
              <a:ext cx="5362904" cy="1105583"/>
              <a:chOff x="3457417" y="2518649"/>
              <a:chExt cx="5362904" cy="110558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57417" y="3306023"/>
                <a:ext cx="1655666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Objetivos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da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organização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329074" y="3285368"/>
                <a:ext cx="1441961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Contexto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de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compras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36534" y="3285368"/>
                <a:ext cx="1683787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Política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e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estratégia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de CS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587249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889296" cy="1218955"/>
            <a:chOff x="1932931" y="3885201"/>
            <a:chExt cx="6887204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91880" y="3885201"/>
              <a:ext cx="5328255" cy="1062755"/>
              <a:chOff x="3491880" y="3885201"/>
              <a:chExt cx="5328255" cy="10627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14399" y="4626264"/>
                <a:ext cx="90581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Governança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92385" y="4626264"/>
                <a:ext cx="66399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Pessoas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25586" y="4479155"/>
                <a:ext cx="934821" cy="446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Partes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interessadas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170222" y="4626264"/>
                <a:ext cx="866451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Prioridades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59047" y="4626264"/>
                <a:ext cx="793342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Relatórios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859952" y="4626264"/>
                <a:ext cx="96018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Reclamações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539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plano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compra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gestão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6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Versão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final – </a:t>
            </a:r>
            <a:r>
              <a:rPr lang="en-A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Extrato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 </a:t>
            </a:r>
            <a:r>
              <a:rPr lang="en-GB" altLang="en-US" sz="2800" dirty="0" err="1">
                <a:latin typeface="Trebuchet MS" panose="020B0603020202020204" pitchFamily="34" charset="0"/>
              </a:rPr>
              <a:t>potenciais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benefícios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40768"/>
            <a:ext cx="80477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Obter uma estrutura prática para compras, RSC e outras funções-chave trabalharem em conjunto</a:t>
            </a:r>
          </a:p>
          <a:p>
            <a:pPr marL="342900" lvl="0" indent="-342900"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Proteger sua reputação mediante a gestão eficiente dos riscos  à sustentabilidade em suas cadeias </a:t>
            </a:r>
            <a:r>
              <a:rPr lang="pt-PT" sz="2400">
                <a:latin typeface="Trebuchet MS" charset="0"/>
                <a:ea typeface="Trebuchet MS" charset="0"/>
                <a:cs typeface="Trebuchet MS" charset="0"/>
              </a:rPr>
              <a:t>de fornecimento</a:t>
            </a:r>
            <a:endParaRPr lang="pt-PT" sz="24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lvl="0" indent="-342900"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Antecipar as exigências futuras dos clientes e dos reguladores</a:t>
            </a:r>
          </a:p>
          <a:p>
            <a:pPr marL="342900" lvl="0" indent="-342900"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Obter uma vantagem competitiva em sua indústria aproveitando oportunidades para inovar</a:t>
            </a:r>
          </a:p>
          <a:p>
            <a:pPr marL="342900" lvl="0" indent="-342900">
              <a:spcAft>
                <a:spcPts val="1200"/>
              </a:spcAft>
              <a:buSzPct val="125000"/>
              <a:buBlip>
                <a:blip r:embed="rId2"/>
              </a:buBlip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Demonstrar o engajamento da cadeia de suprimentos para GRI, DJSI ou outros índices</a:t>
            </a:r>
            <a:endParaRPr lang="en-AU" sz="2400" dirty="0">
              <a:solidFill>
                <a:schemeClr val="tx2"/>
              </a:solidFill>
              <a:effectLst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110" y="4365104"/>
            <a:ext cx="788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Elaborado</a:t>
            </a:r>
            <a:r>
              <a:rPr lang="en-AU" sz="2800" dirty="0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 para a </a:t>
            </a:r>
            <a:r>
              <a:rPr lang="en-AU" sz="2800" dirty="0" err="1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comunidade</a:t>
            </a:r>
            <a:r>
              <a:rPr lang="en-AU" sz="2800" dirty="0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 ISO20400 </a:t>
            </a:r>
          </a:p>
          <a:p>
            <a:pPr algn="ctr"/>
            <a:r>
              <a:rPr lang="en-AU" sz="2800" i="1" dirty="0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pela </a:t>
            </a:r>
            <a:r>
              <a:rPr lang="en-AU" sz="2800" i="1" dirty="0" err="1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comunidade</a:t>
            </a:r>
            <a:r>
              <a:rPr lang="en-AU" sz="2800" i="1" dirty="0">
                <a:solidFill>
                  <a:srgbClr val="555555"/>
                </a:solidFill>
                <a:latin typeface="Trebuchet MS" charset="0"/>
                <a:ea typeface="Trebuchet MS" charset="0"/>
                <a:cs typeface="Trebuchet MS" charset="0"/>
              </a:rPr>
              <a:t> ISO20400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4027" y="5023053"/>
            <a:ext cx="9185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Por que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uma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norma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ISO para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Compras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Sustentáveis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89034"/>
            <a:ext cx="7200800" cy="344382"/>
          </a:xfrm>
        </p:spPr>
        <p:txBody>
          <a:bodyPr/>
          <a:lstStyle/>
          <a:p>
            <a:r>
              <a:rPr lang="pt-BR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Usualmente as organizações gastam mais da metade de sua receita com suas cadeias de fornecimento.</a:t>
            </a: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Os objetivos de sustentabilidade não podem ser plenamente alcançados sem a contribuição da cadeia de fornecimento.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1807337"/>
            <a:ext cx="236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Orçamento ou receita da organização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510538" cy="1800000"/>
            <a:chOff x="5092565" y="620688"/>
            <a:chExt cx="3510538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8807" y="1393191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Gasto</a:t>
              </a:r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interno</a:t>
              </a:r>
              <a:r>
                <a:rPr lang="en-AU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AU" dirty="0" err="1">
                  <a:solidFill>
                    <a:schemeClr val="accent5">
                      <a:lumMod val="75000"/>
                    </a:schemeClr>
                  </a:solidFill>
                </a:rPr>
                <a:t>típico</a:t>
              </a:r>
              <a:endParaRPr lang="en-A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4374295" cy="1800000"/>
            <a:chOff x="5140554" y="2882354"/>
            <a:chExt cx="4374295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7089540" y="3388629"/>
              <a:ext cx="2425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accent4"/>
                  </a:solidFill>
                </a:rPr>
                <a:t>Gasto típico com a cadeia de fornecimento</a:t>
              </a:r>
              <a:endParaRPr lang="en-AU" dirty="0">
                <a:solidFill>
                  <a:schemeClr val="accent4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79512" y="397701"/>
            <a:ext cx="7019391" cy="390787"/>
          </a:xfrm>
        </p:spPr>
        <p:txBody>
          <a:bodyPr/>
          <a:lstStyle/>
          <a:p>
            <a:r>
              <a:rPr lang="pt-BR" sz="2000" dirty="0">
                <a:latin typeface="Trebuchet MS" panose="020B0603020202020204" pitchFamily="34" charset="0"/>
              </a:rPr>
              <a:t>As compras têm um papel central na gestão das cadeias de fornecimento da organização.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rgbClr val="31B885"/>
                </a:solidFill>
                <a:latin typeface="Arial"/>
              </a:rPr>
              <a:t>Pessoas com responsabilidades de compras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rgbClr val="31B885"/>
                </a:solidFill>
                <a:latin typeface="Arial"/>
              </a:rPr>
              <a:t>NB: decisões importantes podem não ser tomadas pelo pessoal de “compras". Qualquer pessoa envolvida em decisões de compras é parte da comunidade de compras.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Partes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interessadas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internas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Tomadores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de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decisão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Responsáveis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pelo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orçamento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Funções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chaves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Influenciada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por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partes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interessadas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externas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Reguladores</a:t>
            </a:r>
            <a:endParaRPr lang="en-GB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Comunidades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ONG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REQUISITOS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ESCOPO DE TRABALHO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956" y="1764812"/>
            <a:ext cx="20681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err="1">
                <a:solidFill>
                  <a:prstClr val="white"/>
                </a:solidFill>
                <a:latin typeface="Arial"/>
              </a:rPr>
              <a:t>Partes</a:t>
            </a:r>
            <a:r>
              <a:rPr lang="en-AU" sz="2400" b="1" dirty="0">
                <a:solidFill>
                  <a:prstClr val="white"/>
                </a:solidFill>
                <a:latin typeface="Arial"/>
              </a:rPr>
              <a:t> </a:t>
            </a:r>
          </a:p>
          <a:p>
            <a:pPr algn="ctr"/>
            <a:r>
              <a:rPr lang="en-AU" sz="2400" b="1" dirty="0" err="1">
                <a:solidFill>
                  <a:prstClr val="white"/>
                </a:solidFill>
                <a:latin typeface="Arial"/>
              </a:rPr>
              <a:t>interessadas</a:t>
            </a:r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9078" y="2059771"/>
            <a:ext cx="1519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err="1">
                <a:solidFill>
                  <a:prstClr val="white"/>
                </a:solidFill>
                <a:latin typeface="Arial"/>
              </a:rPr>
              <a:t>Compras</a:t>
            </a:r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Fornecedores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Subcontratados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Intermediários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Todos os níveis nas cadeias de fornecimento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ACORDO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ORDEM DE COMPRA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CONTRATO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 err="1">
                  <a:solidFill>
                    <a:prstClr val="white"/>
                  </a:solidFill>
                  <a:latin typeface="Arial"/>
                </a:rPr>
                <a:t>Cadeia</a:t>
              </a:r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 de </a:t>
              </a:r>
              <a:r>
                <a:rPr lang="en-AU" sz="2400" b="1" dirty="0" err="1">
                  <a:solidFill>
                    <a:prstClr val="white"/>
                  </a:solidFill>
                  <a:latin typeface="Arial"/>
                </a:rPr>
                <a:t>fornecimento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597839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As compras são um mecanismo chave para alcançar os objetivos de sustentabilidade de uma organização.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pt-BR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As pessoas das áreas de Sustentabilidade e Compras lutam para trabalharem juntas eficazmente...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8941622" cy="3384376"/>
            <a:chOff x="640803" y="1628800"/>
            <a:chExt cx="7781270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91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Sustentabilidade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Meio</a:t>
              </a:r>
              <a:r>
                <a:rPr lang="en-AU" sz="2000" dirty="0">
                  <a:solidFill>
                    <a:schemeClr val="accent1"/>
                  </a:solidFill>
                </a:rPr>
                <a:t> </a:t>
              </a:r>
              <a:r>
                <a:rPr lang="en-AU" sz="2000" dirty="0" err="1">
                  <a:solidFill>
                    <a:schemeClr val="accent1"/>
                  </a:solidFill>
                </a:rPr>
                <a:t>ambiente</a:t>
              </a:r>
              <a:r>
                <a:rPr lang="en-AU" sz="2000" dirty="0">
                  <a:solidFill>
                    <a:schemeClr val="accent1"/>
                  </a:solidFill>
                </a:rPr>
                <a:t> </a:t>
              </a: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Diversidade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Compras</a:t>
              </a:r>
              <a:r>
                <a:rPr lang="en-AU" sz="2000" dirty="0">
                  <a:solidFill>
                    <a:schemeClr val="accent1"/>
                  </a:solidFill>
                </a:rPr>
                <a:t> </a:t>
              </a:r>
              <a:r>
                <a:rPr lang="en-AU" sz="2000" dirty="0" err="1">
                  <a:solidFill>
                    <a:schemeClr val="accent1"/>
                  </a:solidFill>
                </a:rPr>
                <a:t>éticas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 err="1">
                  <a:solidFill>
                    <a:schemeClr val="accent1"/>
                  </a:solidFill>
                </a:rPr>
                <a:t>Saúde</a:t>
              </a:r>
              <a:r>
                <a:rPr lang="en-AU" sz="2000" dirty="0">
                  <a:solidFill>
                    <a:schemeClr val="accent1"/>
                  </a:solidFill>
                </a:rPr>
                <a:t> e </a:t>
              </a:r>
              <a:r>
                <a:rPr lang="en-AU" sz="2000" dirty="0" err="1">
                  <a:solidFill>
                    <a:schemeClr val="accent1"/>
                  </a:solidFill>
                </a:rPr>
                <a:t>Segurança</a:t>
              </a:r>
              <a:r>
                <a:rPr lang="en-AU" sz="2000" dirty="0">
                  <a:solidFill>
                    <a:schemeClr val="accent1"/>
                  </a:solidFill>
                </a:rPr>
                <a:t> no </a:t>
              </a:r>
              <a:r>
                <a:rPr lang="en-AU" sz="2000" dirty="0" err="1">
                  <a:solidFill>
                    <a:schemeClr val="accent1"/>
                  </a:solidFill>
                </a:rPr>
                <a:t>trabalho</a:t>
              </a:r>
              <a:endParaRPr lang="en-AU" sz="2000" dirty="0">
                <a:solidFill>
                  <a:schemeClr val="accent1"/>
                </a:solidFill>
              </a:endParaRPr>
            </a:p>
            <a:p>
              <a:pPr algn="r"/>
              <a:r>
                <a:rPr lang="en-AU" sz="2000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016224" cy="112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Compras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Aquisições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Compradores</a:t>
              </a:r>
              <a:endParaRPr lang="en-AU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en-AU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pt-BR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As organizações precisam de uma estrutura robusta para que todas as partes interessadas chave implementem internamente as Compras Sustentáveis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148598"/>
            <a:ext cx="7416824" cy="778097"/>
          </a:xfrm>
        </p:spPr>
        <p:txBody>
          <a:bodyPr/>
          <a:lstStyle/>
          <a:p>
            <a:r>
              <a:rPr lang="pt-BR" sz="2000" dirty="0">
                <a:latin typeface="Trebuchet MS" panose="020B0603020202020204" pitchFamily="34" charset="0"/>
              </a:rPr>
              <a:t>Nossa economia é global, as cadeias de fornecimento são internacionais ... Precisamos falar a mesma língua!</a:t>
            </a:r>
            <a:endParaRPr lang="en-AU" sz="2000" dirty="0">
              <a:latin typeface="Trebuchet MS" panose="020B0603020202020204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5240" y="3824731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38% </a:t>
            </a:r>
            <a:r>
              <a:rPr lang="pt-BR" sz="2000" b="0" i="1" dirty="0">
                <a:latin typeface="Trebuchet MS" pitchFamily="34" charset="0"/>
              </a:rPr>
              <a:t>das empresas consideram a falta de uma estrutura harmonizada como um obstáculo fundamental para cadeias de fornecimento sustentáveis.</a:t>
            </a:r>
          </a:p>
          <a:p>
            <a:pPr algn="ctr"/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5733256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AU" sz="1200" kern="0" dirty="0">
                <a:solidFill>
                  <a:schemeClr val="tx2"/>
                </a:solidFill>
              </a:rPr>
              <a:t>Fonte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DNV GL,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Julho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2014. </a:t>
            </a:r>
            <a:r>
              <a:rPr lang="pt-BR" sz="1200" kern="0" dirty="0">
                <a:solidFill>
                  <a:schemeClr val="tx2"/>
                </a:solidFill>
              </a:rPr>
              <a:t>Pesquisa realizada com 2.061 profissionais de empresas de diferentes indústrias em todo o mundo.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274639"/>
            <a:ext cx="7056784" cy="344382"/>
          </a:xfrm>
        </p:spPr>
        <p:txBody>
          <a:bodyPr/>
          <a:lstStyle/>
          <a:p>
            <a:r>
              <a:rPr lang="pt-BR" sz="2400" dirty="0">
                <a:latin typeface="Trebuchet MS" panose="020B0603020202020204" pitchFamily="34" charset="0"/>
              </a:rPr>
              <a:t>Compras sustentáveis são boas para a empresa</a:t>
            </a:r>
            <a:endParaRPr lang="en-AU" sz="2400" dirty="0">
              <a:latin typeface="Trebuchet MS" panose="020B0603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11560" y="764704"/>
            <a:ext cx="8136904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pt-PT" sz="24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Líderes em compras sustentáveis:</a:t>
            </a:r>
            <a:br>
              <a:rPr lang="pt-PT" sz="2400" dirty="0">
                <a:latin typeface="Trebuchet MS" charset="0"/>
                <a:ea typeface="Trebuchet MS" charset="0"/>
                <a:cs typeface="Trebuchet MS" charset="0"/>
              </a:rPr>
            </a:br>
            <a:endParaRPr lang="pt-PT" sz="10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800" i="1" dirty="0">
                <a:solidFill>
                  <a:schemeClr val="accent4"/>
                </a:solidFill>
                <a:latin typeface="Trebuchet MS" pitchFamily="34" charset="0"/>
              </a:rPr>
              <a:t>90%</a:t>
            </a: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 melhoram a reputação da sua marca</a:t>
            </a:r>
            <a:br>
              <a:rPr lang="pt-PT" sz="2400" dirty="0">
                <a:latin typeface="Trebuchet MS" charset="0"/>
                <a:ea typeface="Trebuchet MS" charset="0"/>
                <a:cs typeface="Trebuchet MS" charset="0"/>
              </a:rPr>
            </a:br>
            <a:endParaRPr lang="pt-PT" sz="12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800" i="1" dirty="0">
                <a:solidFill>
                  <a:schemeClr val="accent4"/>
                </a:solidFill>
                <a:latin typeface="Trebuchet MS" pitchFamily="34" charset="0"/>
              </a:rPr>
              <a:t>70%</a:t>
            </a: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 desenvolvem relações mais fortes, mais confiáveis e duradouras com fornecedores</a:t>
            </a:r>
            <a:br>
              <a:rPr lang="pt-PT" sz="2400" dirty="0">
                <a:latin typeface="Trebuchet MS" charset="0"/>
                <a:ea typeface="Trebuchet MS" charset="0"/>
                <a:cs typeface="Trebuchet MS" charset="0"/>
              </a:rPr>
            </a:br>
            <a:endParaRPr lang="pt-PT" sz="12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800" i="1" dirty="0">
                <a:solidFill>
                  <a:schemeClr val="accent4"/>
                </a:solidFill>
                <a:latin typeface="Trebuchet MS" pitchFamily="34" charset="0"/>
              </a:rPr>
              <a:t>50%</a:t>
            </a: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 têm produtos e serviços mais inovadores e sustentáveis que resultam em aumento de vendas</a:t>
            </a:r>
            <a:br>
              <a:rPr lang="pt-PT" sz="2400" dirty="0">
                <a:latin typeface="Trebuchet MS" charset="0"/>
                <a:ea typeface="Trebuchet MS" charset="0"/>
                <a:cs typeface="Trebuchet MS" charset="0"/>
              </a:rPr>
            </a:br>
            <a:endParaRPr lang="pt-PT" sz="12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800" i="1" dirty="0">
                <a:solidFill>
                  <a:schemeClr val="accent4"/>
                </a:solidFill>
                <a:latin typeface="Trebuchet MS" pitchFamily="34" charset="0"/>
              </a:rPr>
              <a:t>45% </a:t>
            </a: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melhoria no ranking nos índices financeiros 'verdes'</a:t>
            </a:r>
            <a:br>
              <a:rPr lang="pt-PT" sz="2400" dirty="0">
                <a:latin typeface="Trebuchet MS" charset="0"/>
                <a:ea typeface="Trebuchet MS" charset="0"/>
                <a:cs typeface="Trebuchet MS" charset="0"/>
              </a:rPr>
            </a:br>
            <a:endParaRPr lang="pt-PT" sz="1200" dirty="0"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</a:pPr>
            <a:r>
              <a:rPr lang="pt-PT" sz="2800" i="1" dirty="0">
                <a:solidFill>
                  <a:schemeClr val="accent4"/>
                </a:solidFill>
                <a:latin typeface="Trebuchet MS" pitchFamily="34" charset="0"/>
              </a:rPr>
              <a:t>30%</a:t>
            </a:r>
            <a:r>
              <a:rPr lang="pt-PT" sz="2400" dirty="0">
                <a:latin typeface="Trebuchet MS" charset="0"/>
                <a:ea typeface="Trebuchet MS" charset="0"/>
                <a:cs typeface="Trebuchet MS" charset="0"/>
              </a:rPr>
              <a:t> redução de custos</a:t>
            </a:r>
            <a:endParaRPr lang="en-GB" sz="2400" b="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7544" y="6165304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Fonte: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Ecovadis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e </a:t>
            </a:r>
            <a:r>
              <a:rPr lang="en-AU" sz="1200" kern="0" dirty="0">
                <a:solidFill>
                  <a:schemeClr val="tx2"/>
                </a:solidFill>
              </a:rPr>
              <a:t>HEC, 2017 - 7th Sustainable Procurement Barometer </a:t>
            </a:r>
            <a:r>
              <a:rPr lang="en-AU" sz="1200" kern="0" dirty="0" err="1">
                <a:solidFill>
                  <a:schemeClr val="tx2"/>
                </a:solidFill>
              </a:rPr>
              <a:t>em</a:t>
            </a:r>
            <a:r>
              <a:rPr lang="en-AU" sz="1200" kern="0" dirty="0">
                <a:solidFill>
                  <a:schemeClr val="tx2"/>
                </a:solidFill>
              </a:rPr>
              <a:t> 120 </a:t>
            </a:r>
            <a:r>
              <a:rPr lang="en-AU" sz="1200" kern="0" dirty="0" err="1">
                <a:solidFill>
                  <a:schemeClr val="tx2"/>
                </a:solidFill>
              </a:rPr>
              <a:t>empresas</a:t>
            </a:r>
            <a:r>
              <a:rPr lang="en-AU" sz="1200" kern="0" dirty="0">
                <a:solidFill>
                  <a:schemeClr val="tx2"/>
                </a:solidFill>
              </a:rPr>
              <a:t> </a:t>
            </a:r>
            <a:r>
              <a:rPr lang="en-AU" sz="1200" kern="0" dirty="0" err="1">
                <a:solidFill>
                  <a:schemeClr val="tx2"/>
                </a:solidFill>
              </a:rPr>
              <a:t>na</a:t>
            </a:r>
            <a:r>
              <a:rPr lang="en-AU" sz="1200" kern="0" dirty="0">
                <a:solidFill>
                  <a:schemeClr val="tx2"/>
                </a:solidFill>
              </a:rPr>
              <a:t> Europa e </a:t>
            </a:r>
            <a:r>
              <a:rPr lang="en-AU" sz="1200" kern="0" dirty="0" err="1">
                <a:solidFill>
                  <a:schemeClr val="tx2"/>
                </a:solidFill>
              </a:rPr>
              <a:t>nos</a:t>
            </a:r>
            <a:r>
              <a:rPr lang="en-AU" sz="1200" kern="0" dirty="0">
                <a:solidFill>
                  <a:schemeClr val="tx2"/>
                </a:solidFill>
              </a:rPr>
              <a:t> EUA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Quem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a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desenvolveu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0" y="1556792"/>
            <a:ext cx="914400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41783"/>
            <a:ext cx="7764155" cy="634081"/>
          </a:xfrm>
        </p:spPr>
        <p:txBody>
          <a:bodyPr/>
          <a:lstStyle/>
          <a:p>
            <a:r>
              <a:rPr lang="pt-BR" sz="2000" dirty="0">
                <a:latin typeface="Trebuchet MS" pitchFamily="34" charset="0"/>
              </a:rPr>
              <a:t>52 países envolvidos por meio dos seus Organismos Nacionais de Normalização e sob a égide da ISO (PC277)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27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da </a:t>
            </a: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população</a:t>
            </a: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mundial</a:t>
            </a:r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51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do PIB </a:t>
            </a:r>
            <a:r>
              <a:rPr lang="en-AU" sz="1200" dirty="0" err="1">
                <a:solidFill>
                  <a:srgbClr val="00B0F0"/>
                </a:solidFill>
                <a:latin typeface="Segoe Print" pitchFamily="2" charset="0"/>
              </a:rPr>
              <a:t>mundial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75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das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emissões</a:t>
            </a: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 de CO2 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482392" y="1052736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08858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095632"/>
            <a:ext cx="1370778" cy="26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596345" y="1108725"/>
            <a:ext cx="1559462" cy="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11072</TotalTime>
  <Words>847</Words>
  <Application>Microsoft Office PowerPoint</Application>
  <PresentationFormat>On-screen Show (4:3)</PresentationFormat>
  <Paragraphs>156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Gulim</vt:lpstr>
      <vt:lpstr>ＭＳ Ｐゴシック</vt:lpstr>
      <vt:lpstr>Aharoni</vt:lpstr>
      <vt:lpstr>Arial</vt:lpstr>
      <vt:lpstr>Articulate Narrow</vt:lpstr>
      <vt:lpstr>Calibri</vt:lpstr>
      <vt:lpstr>CambriaMath</vt:lpstr>
      <vt:lpstr>Mangal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Usualmente as organizações gastam mais da metade de sua receita com suas cadeias de fornecimento.</vt:lpstr>
      <vt:lpstr>As compras têm um papel central na gestão das cadeias de fornecimento da organização.</vt:lpstr>
      <vt:lpstr>As pessoas das áreas de Sustentabilidade e Compras lutam para trabalharem juntas eficazmente...</vt:lpstr>
      <vt:lpstr>Nossa economia é global, as cadeias de fornecimento são internacionais ... Precisamos falar a mesma língua!</vt:lpstr>
      <vt:lpstr>Compras sustentáveis são boas para a empresa</vt:lpstr>
      <vt:lpstr>PowerPoint Presentation</vt:lpstr>
      <vt:lpstr>52 países envolvidos por meio dos seus Organismos Nacionais de Normalização e sob a égide da ISO (PC277)</vt:lpstr>
      <vt:lpstr>Ligações com organizações internacionais e outros comitês de normalização da ISO</vt:lpstr>
      <vt:lpstr>Um processo de desenvolvimento robusto</vt:lpstr>
      <vt:lpstr>PowerPoint Presentation</vt:lpstr>
      <vt:lpstr>O que é a ISO 20400?</vt:lpstr>
      <vt:lpstr>PowerPoint Presentation</vt:lpstr>
      <vt:lpstr>PowerPoint Presentation</vt:lpstr>
      <vt:lpstr>ISO 20400: para Compras Sustentáveis</vt:lpstr>
      <vt:lpstr>ISO 20400 potenciais benefícios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497</cp:revision>
  <cp:lastPrinted>2016-01-06T05:35:01Z</cp:lastPrinted>
  <dcterms:created xsi:type="dcterms:W3CDTF">2014-11-06T03:33:58Z</dcterms:created>
  <dcterms:modified xsi:type="dcterms:W3CDTF">2017-09-24T11:33:13Z</dcterms:modified>
</cp:coreProperties>
</file>