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361" r:id="rId2"/>
    <p:sldId id="375" r:id="rId3"/>
    <p:sldId id="363" r:id="rId4"/>
    <p:sldId id="364" r:id="rId5"/>
    <p:sldId id="365" r:id="rId6"/>
    <p:sldId id="366" r:id="rId7"/>
    <p:sldId id="367" r:id="rId8"/>
    <p:sldId id="362" r:id="rId9"/>
    <p:sldId id="368" r:id="rId10"/>
    <p:sldId id="369" r:id="rId11"/>
    <p:sldId id="376" r:id="rId12"/>
    <p:sldId id="377" r:id="rId13"/>
    <p:sldId id="370" r:id="rId14"/>
    <p:sldId id="378" r:id="rId15"/>
    <p:sldId id="371" r:id="rId16"/>
    <p:sldId id="372" r:id="rId17"/>
    <p:sldId id="374" r:id="rId18"/>
    <p:sldId id="373" r:id="rId19"/>
  </p:sldIdLst>
  <p:sldSz cx="9144000" cy="6858000" type="screen4x3"/>
  <p:notesSz cx="6797675" cy="9926638"/>
  <p:custDataLst>
    <p:tags r:id="rId22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 Koral" initials="JK" lastIdx="1" clrIdx="0">
    <p:extLst>
      <p:ext uri="{19B8F6BF-5375-455C-9EA6-DF929625EA0E}">
        <p15:presenceInfo xmlns:p15="http://schemas.microsoft.com/office/powerpoint/2012/main" userId="fe3ec8f83bb596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8BA4"/>
    <a:srgbClr val="FFCC00"/>
    <a:srgbClr val="F3A60D"/>
    <a:srgbClr val="B88C00"/>
    <a:srgbClr val="CC9B00"/>
    <a:srgbClr val="DAA600"/>
    <a:srgbClr val="3B4E63"/>
    <a:srgbClr val="49617B"/>
    <a:srgbClr val="E7ECF0"/>
    <a:srgbClr val="577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40" autoAdjust="0"/>
    <p:restoredTop sz="96433" autoAdjust="0"/>
  </p:normalViewPr>
  <p:slideViewPr>
    <p:cSldViewPr>
      <p:cViewPr varScale="1">
        <p:scale>
          <a:sx n="52" d="100"/>
          <a:sy n="52" d="100"/>
        </p:scale>
        <p:origin x="12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056"/>
          </a:xfrm>
          <a:prstGeom prst="rect">
            <a:avLst/>
          </a:prstGeom>
        </p:spPr>
        <p:txBody>
          <a:bodyPr vert="horz" lIns="93937" tIns="46969" rIns="93937" bIns="46969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8056"/>
          </a:xfrm>
          <a:prstGeom prst="rect">
            <a:avLst/>
          </a:prstGeom>
        </p:spPr>
        <p:txBody>
          <a:bodyPr vert="horz" lIns="93937" tIns="46969" rIns="93937" bIns="46969" rtlCol="0"/>
          <a:lstStyle>
            <a:lvl1pPr algn="r">
              <a:defRPr sz="1200"/>
            </a:lvl1pPr>
          </a:lstStyle>
          <a:p>
            <a:fld id="{57D45D4D-C514-4C61-9DB8-3C862C86CAD7}" type="datetimeFigureOut">
              <a:rPr lang="en-AU" smtClean="0"/>
              <a:t>24/09/2017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3937" tIns="46969" rIns="93937" bIns="46969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6"/>
            <a:ext cx="2945659" cy="498055"/>
          </a:xfrm>
          <a:prstGeom prst="rect">
            <a:avLst/>
          </a:prstGeom>
        </p:spPr>
        <p:txBody>
          <a:bodyPr vert="horz" lIns="93937" tIns="46969" rIns="93937" bIns="46969" rtlCol="0" anchor="b"/>
          <a:lstStyle>
            <a:lvl1pPr algn="r">
              <a:defRPr sz="1200"/>
            </a:lvl1pPr>
          </a:lstStyle>
          <a:p>
            <a:fld id="{B8137CFE-9033-4BE9-99FA-53954C983E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96020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3937" tIns="46969" rIns="93937" bIns="4696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3937" tIns="46969" rIns="93937" bIns="46969" rtlCol="0"/>
          <a:lstStyle>
            <a:lvl1pPr algn="r">
              <a:defRPr sz="1200"/>
            </a:lvl1pPr>
          </a:lstStyle>
          <a:p>
            <a:fld id="{58FC3986-0C36-4104-80DD-12D3E2AD6B3D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9" rIns="93937" bIns="4696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3937" tIns="46969" rIns="93937" bIns="4696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3937" tIns="46969" rIns="93937" bIns="4696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3937" tIns="46969" rIns="93937" bIns="46969" rtlCol="0" anchor="b"/>
          <a:lstStyle>
            <a:lvl1pPr algn="r">
              <a:defRPr sz="1200"/>
            </a:lvl1pPr>
          </a:lstStyle>
          <a:p>
            <a:fld id="{32B2F3C9-847E-4E94-BD8A-7B9188FA19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7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2F3C9-847E-4E94-BD8A-7B9188FA19C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483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2165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8676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2F3C9-847E-4E94-BD8A-7B9188FA19C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784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0495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2F3C9-847E-4E94-BD8A-7B9188FA19C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0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2F3C9-847E-4E94-BD8A-7B9188FA19C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640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2F3C9-847E-4E94-BD8A-7B9188FA19C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316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2F3C9-847E-4E94-BD8A-7B9188FA19C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544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2F3C9-847E-4E94-BD8A-7B9188FA19C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976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2F3C9-847E-4E94-BD8A-7B9188FA19C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019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7661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2F3C9-847E-4E94-BD8A-7B9188FA19C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862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3563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9603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473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2F3C9-847E-4E94-BD8A-7B9188FA19C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453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9987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o20400.or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o20400.org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51520" y="274639"/>
            <a:ext cx="8229600" cy="34438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3507" y="61902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3A94-A7DE-4AA0-ACC8-585A7162920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296" y="6636174"/>
            <a:ext cx="59131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444953"/>
                </a:solidFill>
                <a:latin typeface="Trebuchet MS" panose="020B0603020202020204" pitchFamily="34" charset="0"/>
                <a:hlinkClick r:id="rId2"/>
              </a:rPr>
              <a:t>www.iso20400.org</a:t>
            </a:r>
            <a:r>
              <a:rPr lang="en-US" sz="600" baseline="0" dirty="0">
                <a:solidFill>
                  <a:srgbClr val="444953"/>
                </a:solidFill>
                <a:latin typeface="Trebuchet MS" panose="020B0603020202020204" pitchFamily="34" charset="0"/>
              </a:rPr>
              <a:t> - 2017</a:t>
            </a:r>
            <a:endParaRPr lang="fr-FR" sz="600" dirty="0">
              <a:solidFill>
                <a:srgbClr val="444953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3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2" y="1068613"/>
            <a:ext cx="8428037" cy="4883151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lang="en-US" dirty="0" smtClean="0"/>
            </a:lvl1pPr>
            <a:lvl2pPr>
              <a:spcBef>
                <a:spcPts val="300"/>
              </a:spcBef>
              <a:spcAft>
                <a:spcPts val="300"/>
              </a:spcAft>
              <a:defRPr lang="en-US" dirty="0" smtClean="0"/>
            </a:lvl2pPr>
            <a:lvl3pPr>
              <a:spcBef>
                <a:spcPts val="300"/>
              </a:spcBef>
              <a:spcAft>
                <a:spcPts val="300"/>
              </a:spcAft>
              <a:defRPr lang="en-US" dirty="0" smtClean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296" y="6636174"/>
            <a:ext cx="59131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444953"/>
                </a:solidFill>
                <a:latin typeface="Trebuchet MS" panose="020B0603020202020204" pitchFamily="34" charset="0"/>
                <a:hlinkClick r:id="rId2"/>
              </a:rPr>
              <a:t>www.iso20400.org</a:t>
            </a:r>
            <a:r>
              <a:rPr lang="en-US" sz="600" baseline="0" dirty="0">
                <a:solidFill>
                  <a:srgbClr val="444953"/>
                </a:solidFill>
                <a:latin typeface="Trebuchet MS" panose="020B0603020202020204" pitchFamily="34" charset="0"/>
              </a:rPr>
              <a:t> - 2017</a:t>
            </a:r>
            <a:endParaRPr lang="fr-FR" sz="600" dirty="0">
              <a:solidFill>
                <a:srgbClr val="444953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75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iso20400.org/" TargetMode="Externa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59463" y="64101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03A94-A7DE-4AA0-ACC8-585A7162920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235192" y="274639"/>
            <a:ext cx="8229600" cy="3443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fr-BE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idx="1"/>
          </p:nvPr>
        </p:nvSpPr>
        <p:spPr>
          <a:xfrm>
            <a:off x="263507" y="61902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336" y="188640"/>
            <a:ext cx="967542" cy="36598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7296" y="6636174"/>
            <a:ext cx="59131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444953"/>
                </a:solidFill>
                <a:latin typeface="Trebuchet MS" panose="020B0603020202020204" pitchFamily="34" charset="0"/>
                <a:hlinkClick r:id="rId5"/>
              </a:rPr>
              <a:t>www.iso20400.org</a:t>
            </a:r>
            <a:r>
              <a:rPr lang="en-US" sz="600" baseline="0" dirty="0">
                <a:solidFill>
                  <a:srgbClr val="444953"/>
                </a:solidFill>
                <a:latin typeface="Trebuchet MS" panose="020B0603020202020204" pitchFamily="34" charset="0"/>
              </a:rPr>
              <a:t> - 2017</a:t>
            </a:r>
            <a:endParaRPr lang="fr-FR" sz="600" dirty="0">
              <a:solidFill>
                <a:srgbClr val="444953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4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tx2"/>
          </a:solidFill>
          <a:latin typeface="Articulate Narrow" panose="02000506040000020004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jpg"/><Relationship Id="rId17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-3692" y="1167295"/>
            <a:ext cx="9147692" cy="56973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62685"/>
            <a:ext cx="1903646" cy="720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598234"/>
            <a:ext cx="56166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I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S</a:t>
            </a:r>
            <a:r>
              <a:rPr lang="en-US" sz="6600" b="1" dirty="0">
                <a:solidFill>
                  <a:schemeClr val="accent1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O </a:t>
            </a:r>
            <a:r>
              <a:rPr lang="en-US" sz="6600" b="1" dirty="0">
                <a:solidFill>
                  <a:srgbClr val="F3A60D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2</a:t>
            </a:r>
            <a:r>
              <a:rPr lang="en-US" sz="6600" b="1" dirty="0">
                <a:solidFill>
                  <a:srgbClr val="FFCC00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0</a:t>
            </a: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4</a:t>
            </a:r>
            <a:r>
              <a:rPr lang="en-US" sz="6600" b="1" dirty="0">
                <a:solidFill>
                  <a:schemeClr val="accent6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0</a:t>
            </a:r>
            <a:r>
              <a:rPr lang="en-US" sz="6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0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Der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erste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internationale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 Standard</a:t>
            </a:r>
            <a:b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für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nachhaltige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Beschaffung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,</a:t>
            </a:r>
            <a:b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um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ein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Erfolgsmodell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zu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schaffen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446886" y="654352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AU" sz="1100" dirty="0" err="1">
                <a:solidFill>
                  <a:srgbClr val="555555"/>
                </a:solidFill>
                <a:latin typeface="Montserrat"/>
              </a:rPr>
              <a:t>Deutschsprachige</a:t>
            </a:r>
            <a:r>
              <a:rPr lang="en-AU" sz="1100" dirty="0">
                <a:solidFill>
                  <a:srgbClr val="555555"/>
                </a:solidFill>
                <a:latin typeface="Montserrat"/>
              </a:rPr>
              <a:t> </a:t>
            </a:r>
            <a:r>
              <a:rPr lang="en-AU" sz="1100" dirty="0" err="1">
                <a:solidFill>
                  <a:srgbClr val="555555"/>
                </a:solidFill>
                <a:latin typeface="Montserrat"/>
              </a:rPr>
              <a:t>Übersetzung</a:t>
            </a:r>
            <a:r>
              <a:rPr lang="en-AU" sz="1100" dirty="0">
                <a:solidFill>
                  <a:srgbClr val="555555"/>
                </a:solidFill>
                <a:latin typeface="Montserrat"/>
              </a:rPr>
              <a:t>: Michael </a:t>
            </a:r>
            <a:r>
              <a:rPr lang="en-AU" sz="1100" dirty="0" err="1">
                <a:solidFill>
                  <a:srgbClr val="555555"/>
                </a:solidFill>
                <a:latin typeface="Montserrat"/>
              </a:rPr>
              <a:t>Niemeier</a:t>
            </a:r>
            <a:r>
              <a:rPr lang="en-AU" sz="1100" dirty="0">
                <a:solidFill>
                  <a:srgbClr val="555555"/>
                </a:solidFill>
                <a:latin typeface="Montserrat"/>
              </a:rPr>
              <a:t> (DNV GL) </a:t>
            </a:r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660625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560840" cy="634081"/>
          </a:xfrm>
        </p:spPr>
        <p:txBody>
          <a:bodyPr/>
          <a:lstStyle/>
          <a:p>
            <a:r>
              <a:rPr lang="en-AU" sz="2000" dirty="0" err="1">
                <a:latin typeface="Trebuchet MS" pitchFamily="34" charset="0"/>
              </a:rPr>
              <a:t>Kooperation</a:t>
            </a:r>
            <a:r>
              <a:rPr lang="en-AU" sz="2000" dirty="0">
                <a:latin typeface="Trebuchet MS" pitchFamily="34" charset="0"/>
              </a:rPr>
              <a:t> </a:t>
            </a:r>
            <a:r>
              <a:rPr lang="en-AU" sz="2000" dirty="0" err="1">
                <a:latin typeface="Trebuchet MS" pitchFamily="34" charset="0"/>
              </a:rPr>
              <a:t>mit</a:t>
            </a:r>
            <a:r>
              <a:rPr lang="en-AU" sz="2000" dirty="0">
                <a:latin typeface="Trebuchet MS" pitchFamily="34" charset="0"/>
              </a:rPr>
              <a:t> </a:t>
            </a:r>
            <a:r>
              <a:rPr lang="en-AU" sz="2000" dirty="0" err="1">
                <a:latin typeface="Trebuchet MS" pitchFamily="34" charset="0"/>
              </a:rPr>
              <a:t>internationalen</a:t>
            </a:r>
            <a:r>
              <a:rPr lang="en-AU" sz="2000" dirty="0">
                <a:latin typeface="Trebuchet MS" pitchFamily="34" charset="0"/>
              </a:rPr>
              <a:t> </a:t>
            </a:r>
            <a:r>
              <a:rPr lang="en-AU" sz="2000" dirty="0" err="1">
                <a:latin typeface="Trebuchet MS" pitchFamily="34" charset="0"/>
              </a:rPr>
              <a:t>Organisationen</a:t>
            </a:r>
            <a:r>
              <a:rPr lang="en-AU" sz="2000" dirty="0">
                <a:latin typeface="Trebuchet MS" pitchFamily="34" charset="0"/>
              </a:rPr>
              <a:t> und ISO Standards</a:t>
            </a:r>
            <a:endParaRPr lang="en-GB" sz="2000" dirty="0">
              <a:latin typeface="Trebuchet MS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8546" y="1326324"/>
            <a:ext cx="4508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Internationale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Organisationen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99992" y="1326324"/>
            <a:ext cx="4644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err="1">
                <a:solidFill>
                  <a:schemeClr val="accent1"/>
                </a:solidFill>
              </a:rPr>
              <a:t>Verbindungsausschüsse</a:t>
            </a:r>
            <a:r>
              <a:rPr lang="en-US" b="1" dirty="0">
                <a:solidFill>
                  <a:schemeClr val="accent1"/>
                </a:solidFill>
              </a:rPr>
              <a:t> ISO / PC277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499992" y="1484784"/>
            <a:ext cx="0" cy="468052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972162" y="2056237"/>
            <a:ext cx="38483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ISO/TC 207 </a:t>
            </a:r>
            <a:r>
              <a:rPr lang="en-US" dirty="0" err="1">
                <a:solidFill>
                  <a:schemeClr val="tx2"/>
                </a:solidFill>
              </a:rPr>
              <a:t>Umweltmanagement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ISO/PC 278 Anti-</a:t>
            </a:r>
            <a:r>
              <a:rPr lang="en-US" dirty="0" err="1">
                <a:solidFill>
                  <a:schemeClr val="tx2"/>
                </a:solidFill>
              </a:rPr>
              <a:t>Bestechungs</a:t>
            </a:r>
            <a:r>
              <a:rPr lang="en-US" dirty="0">
                <a:solidFill>
                  <a:schemeClr val="tx2"/>
                </a:solidFill>
              </a:rPr>
              <a:t>-</a:t>
            </a:r>
            <a:r>
              <a:rPr lang="en-US" dirty="0" err="1">
                <a:solidFill>
                  <a:schemeClr val="tx2"/>
                </a:solidFill>
              </a:rPr>
              <a:t>Managementsystem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ISO/TC 262 </a:t>
            </a:r>
            <a:r>
              <a:rPr lang="en-US" dirty="0" err="1">
                <a:solidFill>
                  <a:schemeClr val="tx2"/>
                </a:solidFill>
              </a:rPr>
              <a:t>Risikomanagement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2" y="2353384"/>
            <a:ext cx="816036" cy="7034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04" y="3416502"/>
            <a:ext cx="644927" cy="9193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" r="3197"/>
          <a:stretch/>
        </p:blipFill>
        <p:spPr>
          <a:xfrm>
            <a:off x="1422038" y="3589909"/>
            <a:ext cx="1440160" cy="6007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822" y="3422653"/>
            <a:ext cx="1405493" cy="9352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046" y="4536934"/>
            <a:ext cx="1275963" cy="7753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875" y="5510793"/>
            <a:ext cx="816126" cy="8705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9" y="2264775"/>
            <a:ext cx="1143035" cy="792088"/>
          </a:xfrm>
          <a:prstGeom prst="rect">
            <a:avLst/>
          </a:prstGeom>
        </p:spPr>
      </p:pic>
      <p:pic>
        <p:nvPicPr>
          <p:cNvPr id="2050" name="Picture 2" descr="Image result for IAT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158" y="2162342"/>
            <a:ext cx="960041" cy="96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OHCH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4" y="4442181"/>
            <a:ext cx="1620047" cy="91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un global compac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44" y="5464230"/>
            <a:ext cx="917098" cy="91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un environment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96"/>
          <a:stretch/>
        </p:blipFill>
        <p:spPr bwMode="auto">
          <a:xfrm>
            <a:off x="1739921" y="5658504"/>
            <a:ext cx="1039277" cy="57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411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560840" cy="634081"/>
          </a:xfrm>
        </p:spPr>
        <p:txBody>
          <a:bodyPr/>
          <a:lstStyle/>
          <a:p>
            <a:r>
              <a:rPr lang="en-AU" sz="2400" dirty="0">
                <a:latin typeface="Trebuchet MS" pitchFamily="34" charset="0"/>
              </a:rPr>
              <a:t>Ein </a:t>
            </a:r>
            <a:r>
              <a:rPr lang="en-AU" sz="2400" dirty="0" err="1">
                <a:latin typeface="Trebuchet MS" pitchFamily="34" charset="0"/>
              </a:rPr>
              <a:t>robuster</a:t>
            </a:r>
            <a:r>
              <a:rPr lang="en-AU" sz="2400" dirty="0">
                <a:latin typeface="Trebuchet MS" pitchFamily="34" charset="0"/>
              </a:rPr>
              <a:t> </a:t>
            </a:r>
            <a:r>
              <a:rPr lang="en-AU" sz="2400" dirty="0" err="1">
                <a:latin typeface="Trebuchet MS" pitchFamily="34" charset="0"/>
              </a:rPr>
              <a:t>Entwicklungsprozess</a:t>
            </a:r>
            <a:endParaRPr lang="en-GB" sz="2400" dirty="0">
              <a:latin typeface="Trebuchet MS" pitchFamily="34" charset="0"/>
            </a:endParaRPr>
          </a:p>
        </p:txBody>
      </p:sp>
      <p:sp>
        <p:nvSpPr>
          <p:cNvPr id="24" name="Text Box 37"/>
          <p:cNvSpPr txBox="1">
            <a:spLocks noChangeArrowheads="1"/>
          </p:cNvSpPr>
          <p:nvPr/>
        </p:nvSpPr>
        <p:spPr bwMode="auto">
          <a:xfrm>
            <a:off x="2839789" y="1447408"/>
            <a:ext cx="5832475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171450" indent="-171450" algn="l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AU" sz="1200" dirty="0" err="1">
                <a:solidFill>
                  <a:schemeClr val="tx2"/>
                </a:solidFill>
              </a:rPr>
              <a:t>Februar</a:t>
            </a:r>
            <a:r>
              <a:rPr lang="en-AU" sz="1200" dirty="0">
                <a:solidFill>
                  <a:schemeClr val="tx2"/>
                </a:solidFill>
              </a:rPr>
              <a:t> 2013 – PC 277 </a:t>
            </a:r>
            <a:r>
              <a:rPr lang="en-AU" sz="1200" dirty="0" err="1">
                <a:solidFill>
                  <a:schemeClr val="tx2"/>
                </a:solidFill>
              </a:rPr>
              <a:t>wurde</a:t>
            </a:r>
            <a:r>
              <a:rPr lang="en-AU" sz="1200" dirty="0">
                <a:solidFill>
                  <a:schemeClr val="tx2"/>
                </a:solidFill>
              </a:rPr>
              <a:t> </a:t>
            </a:r>
            <a:r>
              <a:rPr lang="en-AU" sz="1200" dirty="0" err="1">
                <a:solidFill>
                  <a:schemeClr val="tx2"/>
                </a:solidFill>
              </a:rPr>
              <a:t>angenommen</a:t>
            </a:r>
            <a:r>
              <a:rPr lang="en-AU" sz="1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2839789" y="2173389"/>
            <a:ext cx="583247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171450" indent="-171450" algn="l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AU" sz="1200" dirty="0" err="1">
                <a:solidFill>
                  <a:schemeClr val="tx2"/>
                </a:solidFill>
              </a:rPr>
              <a:t>Französicher</a:t>
            </a:r>
            <a:r>
              <a:rPr lang="en-AU" sz="1200" dirty="0">
                <a:solidFill>
                  <a:schemeClr val="tx2"/>
                </a:solidFill>
              </a:rPr>
              <a:t> Standard NF X50-135 </a:t>
            </a:r>
            <a:r>
              <a:rPr lang="en-AU" sz="1200" dirty="0" err="1">
                <a:solidFill>
                  <a:schemeClr val="tx2"/>
                </a:solidFill>
              </a:rPr>
              <a:t>genutzt</a:t>
            </a:r>
            <a:r>
              <a:rPr lang="en-AU" sz="1200" dirty="0">
                <a:solidFill>
                  <a:schemeClr val="tx2"/>
                </a:solidFill>
              </a:rPr>
              <a:t> </a:t>
            </a:r>
            <a:r>
              <a:rPr lang="en-AU" sz="1200" dirty="0" err="1">
                <a:solidFill>
                  <a:schemeClr val="tx2"/>
                </a:solidFill>
              </a:rPr>
              <a:t>als</a:t>
            </a:r>
            <a:r>
              <a:rPr lang="en-AU" sz="1200" dirty="0">
                <a:solidFill>
                  <a:schemeClr val="tx2"/>
                </a:solidFill>
              </a:rPr>
              <a:t> </a:t>
            </a:r>
            <a:r>
              <a:rPr lang="en-AU" sz="1200" dirty="0" err="1">
                <a:solidFill>
                  <a:schemeClr val="tx2"/>
                </a:solidFill>
              </a:rPr>
              <a:t>Arbeitsentwurf</a:t>
            </a:r>
            <a:r>
              <a:rPr lang="en-AU" sz="1200" dirty="0">
                <a:solidFill>
                  <a:schemeClr val="tx2"/>
                </a:solidFill>
              </a:rPr>
              <a:t> (</a:t>
            </a:r>
            <a:r>
              <a:rPr lang="en-AU" sz="1200" dirty="0" err="1">
                <a:solidFill>
                  <a:schemeClr val="tx2"/>
                </a:solidFill>
              </a:rPr>
              <a:t>weiterer</a:t>
            </a:r>
            <a:r>
              <a:rPr lang="en-AU" sz="1200" dirty="0">
                <a:solidFill>
                  <a:schemeClr val="tx2"/>
                </a:solidFill>
              </a:rPr>
              <a:t> Standard - BS 8903)</a:t>
            </a: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>
            <a:off x="2839790" y="2826919"/>
            <a:ext cx="5836336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171450" indent="-171450" algn="l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2"/>
                </a:solidFill>
              </a:rPr>
              <a:t>SEPT 2013 – </a:t>
            </a:r>
            <a:r>
              <a:rPr lang="en-AU" sz="1200" dirty="0" err="1">
                <a:solidFill>
                  <a:schemeClr val="tx2"/>
                </a:solidFill>
              </a:rPr>
              <a:t>Internationales</a:t>
            </a:r>
            <a:r>
              <a:rPr lang="en-AU" sz="1200" dirty="0">
                <a:solidFill>
                  <a:schemeClr val="tx2"/>
                </a:solidFill>
              </a:rPr>
              <a:t> </a:t>
            </a:r>
            <a:r>
              <a:rPr lang="en-AU" sz="1200" dirty="0" err="1">
                <a:solidFill>
                  <a:schemeClr val="tx2"/>
                </a:solidFill>
              </a:rPr>
              <a:t>Treffen</a:t>
            </a:r>
            <a:r>
              <a:rPr lang="en-AU" sz="1200" dirty="0">
                <a:solidFill>
                  <a:schemeClr val="tx2"/>
                </a:solidFill>
              </a:rPr>
              <a:t> 1 – Paris, </a:t>
            </a:r>
            <a:r>
              <a:rPr lang="en-AU" sz="1200" dirty="0" err="1">
                <a:solidFill>
                  <a:schemeClr val="tx2"/>
                </a:solidFill>
              </a:rPr>
              <a:t>Frankreich</a:t>
            </a:r>
            <a:endParaRPr lang="en-AU" sz="1200" dirty="0">
              <a:solidFill>
                <a:schemeClr val="tx2"/>
              </a:solidFill>
            </a:endParaRPr>
          </a:p>
          <a:p>
            <a:pPr marL="171450" indent="-171450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2"/>
                </a:solidFill>
              </a:rPr>
              <a:t>FEB 2014 - </a:t>
            </a:r>
            <a:r>
              <a:rPr lang="en-AU" sz="1200" dirty="0" err="1">
                <a:solidFill>
                  <a:schemeClr val="tx2"/>
                </a:solidFill>
              </a:rPr>
              <a:t>Internationales</a:t>
            </a:r>
            <a:r>
              <a:rPr lang="en-AU" sz="1200" dirty="0">
                <a:solidFill>
                  <a:schemeClr val="tx2"/>
                </a:solidFill>
              </a:rPr>
              <a:t> </a:t>
            </a:r>
            <a:r>
              <a:rPr lang="en-AU" sz="1200" dirty="0" err="1">
                <a:solidFill>
                  <a:schemeClr val="tx2"/>
                </a:solidFill>
              </a:rPr>
              <a:t>Treffen</a:t>
            </a:r>
            <a:r>
              <a:rPr lang="en-AU" sz="1200" dirty="0">
                <a:solidFill>
                  <a:schemeClr val="tx2"/>
                </a:solidFill>
              </a:rPr>
              <a:t> 2 – Iguassu, Brazil</a:t>
            </a:r>
          </a:p>
          <a:p>
            <a:pPr marL="171450" indent="-171450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2"/>
                </a:solidFill>
              </a:rPr>
              <a:t>NOV 2014 - </a:t>
            </a:r>
            <a:r>
              <a:rPr lang="en-AU" sz="1200" dirty="0" err="1">
                <a:solidFill>
                  <a:schemeClr val="tx2"/>
                </a:solidFill>
              </a:rPr>
              <a:t>Internationales</a:t>
            </a:r>
            <a:r>
              <a:rPr lang="en-AU" sz="1200" dirty="0">
                <a:solidFill>
                  <a:schemeClr val="tx2"/>
                </a:solidFill>
              </a:rPr>
              <a:t> </a:t>
            </a:r>
            <a:r>
              <a:rPr lang="en-AU" sz="1200" dirty="0" err="1">
                <a:solidFill>
                  <a:schemeClr val="tx2"/>
                </a:solidFill>
              </a:rPr>
              <a:t>Treffen</a:t>
            </a:r>
            <a:r>
              <a:rPr lang="en-AU" sz="1200" dirty="0">
                <a:solidFill>
                  <a:schemeClr val="tx2"/>
                </a:solidFill>
              </a:rPr>
              <a:t> 3 – Singapore</a:t>
            </a:r>
          </a:p>
          <a:p>
            <a:pPr marL="171450" indent="-171450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2"/>
                </a:solidFill>
              </a:rPr>
              <a:t>JUN 2015 - </a:t>
            </a:r>
            <a:r>
              <a:rPr lang="en-AU" sz="1200" dirty="0" err="1">
                <a:solidFill>
                  <a:schemeClr val="tx2"/>
                </a:solidFill>
              </a:rPr>
              <a:t>Internationales</a:t>
            </a:r>
            <a:r>
              <a:rPr lang="en-AU" sz="1200" dirty="0">
                <a:solidFill>
                  <a:schemeClr val="tx2"/>
                </a:solidFill>
              </a:rPr>
              <a:t> </a:t>
            </a:r>
            <a:r>
              <a:rPr lang="en-AU" sz="1200" dirty="0" err="1">
                <a:solidFill>
                  <a:schemeClr val="tx2"/>
                </a:solidFill>
              </a:rPr>
              <a:t>Treffen</a:t>
            </a:r>
            <a:r>
              <a:rPr lang="en-AU" sz="1200" dirty="0">
                <a:solidFill>
                  <a:schemeClr val="tx2"/>
                </a:solidFill>
              </a:rPr>
              <a:t> 4 – London, UK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2324512" y="4069452"/>
            <a:ext cx="375280" cy="2395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2868283" y="4042422"/>
            <a:ext cx="583247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171450" indent="-171450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2"/>
                </a:solidFill>
              </a:rPr>
              <a:t>MAI 2016 – </a:t>
            </a:r>
            <a:r>
              <a:rPr lang="en-AU" sz="1200" dirty="0" err="1">
                <a:solidFill>
                  <a:schemeClr val="tx2"/>
                </a:solidFill>
              </a:rPr>
              <a:t>Internationales</a:t>
            </a:r>
            <a:r>
              <a:rPr lang="en-AU" sz="1200" dirty="0">
                <a:solidFill>
                  <a:schemeClr val="tx2"/>
                </a:solidFill>
              </a:rPr>
              <a:t> </a:t>
            </a:r>
            <a:r>
              <a:rPr lang="en-AU" sz="1200" dirty="0" err="1">
                <a:solidFill>
                  <a:schemeClr val="tx2"/>
                </a:solidFill>
              </a:rPr>
              <a:t>Treffen</a:t>
            </a:r>
            <a:r>
              <a:rPr lang="en-AU" sz="1200" dirty="0">
                <a:solidFill>
                  <a:schemeClr val="tx2"/>
                </a:solidFill>
              </a:rPr>
              <a:t> 5 – Sydney, </a:t>
            </a:r>
            <a:r>
              <a:rPr lang="en-AU" sz="1200" dirty="0" err="1">
                <a:solidFill>
                  <a:schemeClr val="tx2"/>
                </a:solidFill>
              </a:rPr>
              <a:t>Australien</a:t>
            </a:r>
            <a:endParaRPr lang="en-AU" sz="1200" dirty="0">
              <a:solidFill>
                <a:schemeClr val="tx2"/>
              </a:solidFill>
            </a:endParaRPr>
          </a:p>
          <a:p>
            <a:pPr marL="171450" indent="-171450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2"/>
                </a:solidFill>
              </a:rPr>
              <a:t>DEZ 2016 – </a:t>
            </a:r>
            <a:r>
              <a:rPr lang="en-AU" sz="1200" dirty="0" err="1">
                <a:solidFill>
                  <a:schemeClr val="tx2"/>
                </a:solidFill>
              </a:rPr>
              <a:t>Internationales</a:t>
            </a:r>
            <a:r>
              <a:rPr lang="en-AU" sz="1200" dirty="0">
                <a:solidFill>
                  <a:schemeClr val="tx2"/>
                </a:solidFill>
              </a:rPr>
              <a:t> </a:t>
            </a:r>
            <a:r>
              <a:rPr lang="en-AU" sz="1200" dirty="0" err="1">
                <a:solidFill>
                  <a:schemeClr val="tx2"/>
                </a:solidFill>
              </a:rPr>
              <a:t>Treffen</a:t>
            </a:r>
            <a:r>
              <a:rPr lang="en-AU" sz="1200" dirty="0">
                <a:solidFill>
                  <a:schemeClr val="tx2"/>
                </a:solidFill>
              </a:rPr>
              <a:t> 6 – Rio de Janeiro, </a:t>
            </a:r>
            <a:r>
              <a:rPr lang="en-AU" sz="1200" dirty="0" err="1">
                <a:solidFill>
                  <a:schemeClr val="tx2"/>
                </a:solidFill>
              </a:rPr>
              <a:t>Brasilien</a:t>
            </a:r>
            <a:endParaRPr lang="en-AU" sz="1200" dirty="0">
              <a:solidFill>
                <a:schemeClr val="tx2"/>
              </a:solidFill>
            </a:endParaRPr>
          </a:p>
        </p:txBody>
      </p:sp>
      <p:cxnSp>
        <p:nvCxnSpPr>
          <p:cNvPr id="33" name="Straight Connector 32"/>
          <p:cNvCxnSpPr>
            <a:endCxn id="30" idx="1"/>
          </p:cNvCxnSpPr>
          <p:nvPr/>
        </p:nvCxnSpPr>
        <p:spPr bwMode="auto">
          <a:xfrm>
            <a:off x="2324512" y="3212976"/>
            <a:ext cx="515278" cy="1033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endCxn id="27" idx="1"/>
          </p:cNvCxnSpPr>
          <p:nvPr/>
        </p:nvCxnSpPr>
        <p:spPr bwMode="auto">
          <a:xfrm flipV="1">
            <a:off x="2324512" y="2441155"/>
            <a:ext cx="515277" cy="296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2324513" y="1633206"/>
            <a:ext cx="37527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35" y="1274832"/>
            <a:ext cx="2620373" cy="517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08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get starte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8" t="-274" r="6310"/>
          <a:stretch/>
        </p:blipFill>
        <p:spPr bwMode="auto">
          <a:xfrm>
            <a:off x="-108520" y="-27384"/>
            <a:ext cx="9289032" cy="687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3A94-A7DE-4AA0-ACC8-585A7162920A}" type="slidenum">
              <a:rPr lang="fr-BE" smtClean="0"/>
              <a:t>12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3563888" y="4889480"/>
            <a:ext cx="54291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">
              <a:defRPr/>
            </a:pP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Worum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geht’s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?</a:t>
            </a:r>
            <a:b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</a:b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Wie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wird’s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genutzt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?</a:t>
            </a:r>
            <a:endParaRPr lang="en-A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7" y="188640"/>
            <a:ext cx="1210804" cy="4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61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617538" y="2955925"/>
            <a:ext cx="177641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l">
              <a:lnSpc>
                <a:spcPts val="2400"/>
              </a:lnSpc>
              <a:spcBef>
                <a:spcPct val="50000"/>
              </a:spcBef>
            </a:pPr>
            <a:endParaRPr lang="en-AU" sz="2000">
              <a:solidFill>
                <a:srgbClr val="FAA21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224" y="1124744"/>
            <a:ext cx="806489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ISO Standard </a:t>
            </a:r>
            <a:r>
              <a:rPr lang="en-US" sz="2400" dirty="0" err="1">
                <a:solidFill>
                  <a:schemeClr val="tx2"/>
                </a:solidFill>
              </a:rPr>
              <a:t>als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u="sng" dirty="0" err="1">
                <a:solidFill>
                  <a:schemeClr val="tx2"/>
                </a:solidFill>
              </a:rPr>
              <a:t>Leitfaden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zur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Nachhaltigen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Beschaffung</a:t>
            </a:r>
            <a:r>
              <a:rPr lang="en-US" sz="2400" dirty="0">
                <a:solidFill>
                  <a:schemeClr val="tx2"/>
                </a:solidFill>
              </a:rPr>
              <a:t> – </a:t>
            </a:r>
            <a:r>
              <a:rPr lang="en-US" sz="2400" dirty="0" err="1">
                <a:solidFill>
                  <a:schemeClr val="tx2"/>
                </a:solidFill>
              </a:rPr>
              <a:t>bietet</a:t>
            </a:r>
            <a:r>
              <a:rPr lang="en-US" sz="2400" dirty="0">
                <a:solidFill>
                  <a:schemeClr val="tx2"/>
                </a:solidFill>
              </a:rPr>
              <a:t> flexible </a:t>
            </a:r>
            <a:r>
              <a:rPr lang="en-US" sz="2400" dirty="0" err="1">
                <a:solidFill>
                  <a:schemeClr val="tx2"/>
                </a:solidFill>
              </a:rPr>
              <a:t>Rahmenbedingungen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err="1">
                <a:solidFill>
                  <a:schemeClr val="accent4"/>
                </a:solidFill>
              </a:rPr>
              <a:t>Vermittelt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ein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Verständnis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davon</a:t>
            </a:r>
            <a:r>
              <a:rPr lang="en-US" sz="2400" dirty="0">
                <a:solidFill>
                  <a:schemeClr val="accent4"/>
                </a:solidFill>
              </a:rPr>
              <a:t>:</a:t>
            </a:r>
          </a:p>
          <a:p>
            <a:pPr marL="742950" lvl="1" indent="-285750">
              <a:buFont typeface="Calibri" pitchFamily="34" charset="0"/>
              <a:buChar char="‒"/>
            </a:pPr>
            <a:r>
              <a:rPr lang="en-US" sz="2000" dirty="0">
                <a:solidFill>
                  <a:schemeClr val="accent4"/>
                </a:solidFill>
              </a:rPr>
              <a:t>Was </a:t>
            </a:r>
            <a:r>
              <a:rPr lang="en-US" sz="2000" dirty="0" err="1">
                <a:solidFill>
                  <a:schemeClr val="accent4"/>
                </a:solidFill>
              </a:rPr>
              <a:t>unter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 err="1">
                <a:solidFill>
                  <a:schemeClr val="accent4"/>
                </a:solidFill>
              </a:rPr>
              <a:t>Nachhaltige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 err="1">
                <a:solidFill>
                  <a:schemeClr val="accent4"/>
                </a:solidFill>
              </a:rPr>
              <a:t>Beschaffung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 err="1">
                <a:solidFill>
                  <a:schemeClr val="accent4"/>
                </a:solidFill>
              </a:rPr>
              <a:t>verstanden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 err="1">
                <a:solidFill>
                  <a:schemeClr val="accent4"/>
                </a:solidFill>
              </a:rPr>
              <a:t>wird</a:t>
            </a:r>
            <a:r>
              <a:rPr lang="en-US" sz="2000" dirty="0">
                <a:solidFill>
                  <a:schemeClr val="accent4"/>
                </a:solidFill>
              </a:rPr>
              <a:t>;</a:t>
            </a:r>
          </a:p>
          <a:p>
            <a:pPr marL="742950" lvl="1" indent="-285750">
              <a:buFont typeface="Calibri" pitchFamily="34" charset="0"/>
              <a:buChar char="‒"/>
            </a:pPr>
            <a:r>
              <a:rPr lang="en-US" sz="2000" dirty="0" err="1">
                <a:solidFill>
                  <a:schemeClr val="accent4"/>
                </a:solidFill>
              </a:rPr>
              <a:t>Wie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 err="1">
                <a:solidFill>
                  <a:schemeClr val="accent4"/>
                </a:solidFill>
              </a:rPr>
              <a:t>sich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 err="1">
                <a:solidFill>
                  <a:schemeClr val="accent4"/>
                </a:solidFill>
              </a:rPr>
              <a:t>Nachhaltigkeit</a:t>
            </a:r>
            <a:r>
              <a:rPr lang="en-US" sz="2000" dirty="0">
                <a:solidFill>
                  <a:schemeClr val="accent4"/>
                </a:solidFill>
              </a:rPr>
              <a:t> auf die </a:t>
            </a:r>
            <a:r>
              <a:rPr lang="en-US" sz="2000" dirty="0" err="1">
                <a:solidFill>
                  <a:schemeClr val="accent4"/>
                </a:solidFill>
              </a:rPr>
              <a:t>unterschiedlichen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 err="1">
                <a:solidFill>
                  <a:schemeClr val="accent4"/>
                </a:solidFill>
              </a:rPr>
              <a:t>Ebenen</a:t>
            </a:r>
            <a:r>
              <a:rPr lang="en-US" sz="2000" dirty="0">
                <a:solidFill>
                  <a:schemeClr val="accent4"/>
                </a:solidFill>
              </a:rPr>
              <a:t> des </a:t>
            </a:r>
            <a:r>
              <a:rPr lang="en-US" sz="2000" dirty="0" err="1">
                <a:solidFill>
                  <a:schemeClr val="accent4"/>
                </a:solidFill>
              </a:rPr>
              <a:t>Beschaffungsprozesses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 err="1">
                <a:solidFill>
                  <a:schemeClr val="accent4"/>
                </a:solidFill>
              </a:rPr>
              <a:t>auswirkt</a:t>
            </a:r>
            <a:r>
              <a:rPr lang="en-US" sz="2000" dirty="0">
                <a:solidFill>
                  <a:schemeClr val="accent4"/>
                </a:solidFill>
              </a:rPr>
              <a:t>: </a:t>
            </a:r>
            <a:r>
              <a:rPr lang="en-US" sz="2000" dirty="0" err="1">
                <a:solidFill>
                  <a:schemeClr val="accent4"/>
                </a:solidFill>
              </a:rPr>
              <a:t>Unternehmenspolitik</a:t>
            </a:r>
            <a:r>
              <a:rPr lang="en-US" sz="2000" dirty="0">
                <a:solidFill>
                  <a:schemeClr val="accent4"/>
                </a:solidFill>
              </a:rPr>
              <a:t>, </a:t>
            </a:r>
            <a:r>
              <a:rPr lang="en-US" sz="2000" dirty="0" err="1">
                <a:solidFill>
                  <a:schemeClr val="accent4"/>
                </a:solidFill>
              </a:rPr>
              <a:t>Strategie</a:t>
            </a:r>
            <a:r>
              <a:rPr lang="en-US" sz="2000" dirty="0">
                <a:solidFill>
                  <a:schemeClr val="accent4"/>
                </a:solidFill>
              </a:rPr>
              <a:t>, </a:t>
            </a:r>
            <a:r>
              <a:rPr lang="en-US" sz="2000" dirty="0" err="1">
                <a:solidFill>
                  <a:schemeClr val="accent4"/>
                </a:solidFill>
              </a:rPr>
              <a:t>Organisation</a:t>
            </a:r>
            <a:r>
              <a:rPr lang="en-US" sz="2000" dirty="0">
                <a:solidFill>
                  <a:schemeClr val="accent4"/>
                </a:solidFill>
              </a:rPr>
              <a:t>, </a:t>
            </a:r>
            <a:r>
              <a:rPr lang="en-US" sz="2000" dirty="0" err="1">
                <a:solidFill>
                  <a:schemeClr val="accent4"/>
                </a:solidFill>
              </a:rPr>
              <a:t>Prozesse</a:t>
            </a:r>
            <a:r>
              <a:rPr lang="en-US" sz="2000" dirty="0">
                <a:solidFill>
                  <a:schemeClr val="accent4"/>
                </a:solidFill>
              </a:rPr>
              <a:t>;</a:t>
            </a:r>
          </a:p>
          <a:p>
            <a:pPr marL="742950" lvl="1" indent="-285750">
              <a:spcAft>
                <a:spcPts val="1200"/>
              </a:spcAft>
              <a:buFont typeface="Calibri" pitchFamily="34" charset="0"/>
              <a:buChar char="‒"/>
            </a:pPr>
            <a:r>
              <a:rPr lang="en-US" sz="2000" dirty="0" err="1">
                <a:solidFill>
                  <a:schemeClr val="accent4"/>
                </a:solidFill>
              </a:rPr>
              <a:t>Wie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 err="1">
                <a:solidFill>
                  <a:schemeClr val="accent4"/>
                </a:solidFill>
              </a:rPr>
              <a:t>Nachhaltige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 err="1">
                <a:solidFill>
                  <a:schemeClr val="accent4"/>
                </a:solidFill>
              </a:rPr>
              <a:t>Beschaffung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 err="1">
                <a:solidFill>
                  <a:schemeClr val="accent4"/>
                </a:solidFill>
              </a:rPr>
              <a:t>praktisch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 err="1">
                <a:solidFill>
                  <a:schemeClr val="accent4"/>
                </a:solidFill>
              </a:rPr>
              <a:t>umgesetzt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 err="1">
                <a:solidFill>
                  <a:schemeClr val="accent4"/>
                </a:solidFill>
              </a:rPr>
              <a:t>wird</a:t>
            </a:r>
            <a:r>
              <a:rPr lang="en-US" sz="2000" dirty="0">
                <a:solidFill>
                  <a:schemeClr val="accent4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</a:rPr>
              <a:t>Ist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anwendbar</a:t>
            </a:r>
            <a:r>
              <a:rPr lang="en-US" sz="2400" dirty="0">
                <a:solidFill>
                  <a:schemeClr val="tx2"/>
                </a:solidFill>
              </a:rPr>
              <a:t> auf:</a:t>
            </a:r>
          </a:p>
          <a:p>
            <a:pPr marL="742950" lvl="1" indent="-285750">
              <a:buFont typeface="Calibri" pitchFamily="34" charset="0"/>
              <a:buChar char="‒"/>
            </a:pPr>
            <a:r>
              <a:rPr lang="en-US" sz="2000" dirty="0" err="1">
                <a:solidFill>
                  <a:schemeClr val="tx2"/>
                </a:solidFill>
              </a:rPr>
              <a:t>jede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Organisation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unabhängig</a:t>
            </a:r>
            <a:r>
              <a:rPr lang="en-US" sz="2000" dirty="0">
                <a:solidFill>
                  <a:schemeClr val="tx2"/>
                </a:solidFill>
              </a:rPr>
              <a:t> von </a:t>
            </a:r>
            <a:r>
              <a:rPr lang="en-US" sz="2000" dirty="0" err="1">
                <a:solidFill>
                  <a:schemeClr val="tx2"/>
                </a:solidFill>
              </a:rPr>
              <a:t>Branche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Größe</a:t>
            </a:r>
            <a:r>
              <a:rPr lang="en-US" sz="2000" dirty="0">
                <a:solidFill>
                  <a:schemeClr val="tx2"/>
                </a:solidFill>
              </a:rPr>
              <a:t> und Ort.</a:t>
            </a:r>
          </a:p>
          <a:p>
            <a:pPr marL="742950" lvl="1" indent="-285750">
              <a:spcAft>
                <a:spcPts val="1200"/>
              </a:spcAft>
              <a:buFont typeface="Calibri" pitchFamily="34" charset="0"/>
              <a:buChar char="‒"/>
            </a:pPr>
            <a:r>
              <a:rPr lang="en-US" sz="2000" dirty="0" err="1">
                <a:solidFill>
                  <a:schemeClr val="tx2"/>
                </a:solidFill>
              </a:rPr>
              <a:t>jede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Interessensgruppe</a:t>
            </a:r>
            <a:r>
              <a:rPr lang="en-US" sz="2000" dirty="0">
                <a:solidFill>
                  <a:schemeClr val="tx2"/>
                </a:solidFill>
              </a:rPr>
              <a:t>, die in </a:t>
            </a:r>
            <a:r>
              <a:rPr lang="en-US" sz="2000" dirty="0" err="1">
                <a:solidFill>
                  <a:schemeClr val="tx2"/>
                </a:solidFill>
              </a:rPr>
              <a:t>Einkaufsprozesse</a:t>
            </a:r>
            <a:r>
              <a:rPr lang="en-US" sz="2000" dirty="0">
                <a:solidFill>
                  <a:schemeClr val="tx2"/>
                </a:solidFill>
              </a:rPr>
              <a:t> und 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-</a:t>
            </a:r>
            <a:r>
              <a:rPr lang="en-US" sz="2000" dirty="0" err="1">
                <a:solidFill>
                  <a:schemeClr val="tx2"/>
                </a:solidFill>
              </a:rPr>
              <a:t>entscheidungen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involviert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ist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oder</a:t>
            </a:r>
            <a:r>
              <a:rPr lang="en-US" sz="2000" dirty="0">
                <a:solidFill>
                  <a:schemeClr val="tx2"/>
                </a:solidFill>
              </a:rPr>
              <a:t> von </a:t>
            </a:r>
            <a:r>
              <a:rPr lang="en-US" sz="2000" dirty="0" err="1">
                <a:solidFill>
                  <a:schemeClr val="tx2"/>
                </a:solidFill>
              </a:rPr>
              <a:t>ihnen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beeinflusst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wird</a:t>
            </a:r>
            <a:r>
              <a:rPr lang="en-US" sz="2000" dirty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err="1">
                <a:solidFill>
                  <a:schemeClr val="accent4"/>
                </a:solidFill>
              </a:rPr>
              <a:t>Ersetzt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nicht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rechtliche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Bestimmungen</a:t>
            </a:r>
            <a:r>
              <a:rPr lang="en-US" sz="2400" dirty="0">
                <a:solidFill>
                  <a:schemeClr val="accent4"/>
                </a:solidFill>
              </a:rPr>
              <a:t>, </a:t>
            </a:r>
            <a:r>
              <a:rPr lang="en-US" sz="2400" dirty="0" err="1">
                <a:solidFill>
                  <a:schemeClr val="accent4"/>
                </a:solidFill>
              </a:rPr>
              <a:t>Firmenpolitik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oder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ethische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Rahmenbedingungen</a:t>
            </a:r>
            <a:r>
              <a:rPr lang="en-US" sz="2400" dirty="0">
                <a:solidFill>
                  <a:schemeClr val="accent4"/>
                </a:solidFill>
              </a:rPr>
              <a:t>, die </a:t>
            </a:r>
            <a:r>
              <a:rPr lang="en-US" sz="2400" dirty="0" err="1">
                <a:solidFill>
                  <a:schemeClr val="accent4"/>
                </a:solidFill>
              </a:rPr>
              <a:t>für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Beschaffung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gelten</a:t>
            </a:r>
            <a:r>
              <a:rPr lang="en-US" sz="2400" dirty="0">
                <a:solidFill>
                  <a:schemeClr val="accent4"/>
                </a:solidFill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>
                <a:latin typeface="Trebuchet MS" pitchFamily="34" charset="0"/>
              </a:rPr>
              <a:t>Was </a:t>
            </a:r>
            <a:r>
              <a:rPr lang="en-AU" sz="2800" dirty="0" err="1">
                <a:latin typeface="Trebuchet MS" pitchFamily="34" charset="0"/>
              </a:rPr>
              <a:t>ist</a:t>
            </a:r>
            <a:r>
              <a:rPr lang="en-AU" sz="2800" dirty="0">
                <a:latin typeface="Trebuchet MS" pitchFamily="34" charset="0"/>
              </a:rPr>
              <a:t> ISO20400?</a:t>
            </a:r>
            <a:endParaRPr lang="en-GB" sz="28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085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3A94-A7DE-4AA0-ACC8-585A7162920A}" type="slidenum">
              <a:rPr lang="fr-BE" smtClean="0"/>
              <a:t>14</a:t>
            </a:fld>
            <a:endParaRPr lang="fr-BE"/>
          </a:p>
        </p:txBody>
      </p:sp>
      <p:sp>
        <p:nvSpPr>
          <p:cNvPr id="25" name="Rectangle 24"/>
          <p:cNvSpPr/>
          <p:nvPr/>
        </p:nvSpPr>
        <p:spPr>
          <a:xfrm>
            <a:off x="0" y="6512090"/>
            <a:ext cx="9144000" cy="345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-9807" y="476672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en-US" sz="3200" b="1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ISO 20400 Definition von</a:t>
            </a:r>
            <a:br>
              <a:rPr lang="en-US" sz="3200" b="1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</a:br>
            <a:r>
              <a:rPr lang="en-US" sz="3200" b="1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Nachhaltiger</a:t>
            </a:r>
            <a:r>
              <a:rPr lang="en-US" sz="3200" b="1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Beschaffung</a:t>
            </a:r>
            <a:endParaRPr lang="en-AU" sz="3200" b="1" dirty="0">
              <a:solidFill>
                <a:schemeClr val="tx2"/>
              </a:solidFill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844824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i="1" dirty="0">
                <a:solidFill>
                  <a:schemeClr val="accent4">
                    <a:lumMod val="75000"/>
                  </a:schemeClr>
                </a:solidFill>
              </a:rPr>
              <a:t>‘</a:t>
            </a:r>
            <a:r>
              <a:rPr lang="en-GB" sz="5400" i="1" dirty="0" err="1">
                <a:solidFill>
                  <a:schemeClr val="accent4">
                    <a:lumMod val="75000"/>
                  </a:schemeClr>
                </a:solidFill>
              </a:rPr>
              <a:t>Beschaffung</a:t>
            </a:r>
            <a:r>
              <a:rPr lang="en-GB" sz="5400" i="1" dirty="0">
                <a:solidFill>
                  <a:schemeClr val="accent4">
                    <a:lumMod val="75000"/>
                  </a:schemeClr>
                </a:solidFill>
              </a:rPr>
              <a:t>,</a:t>
            </a:r>
          </a:p>
          <a:p>
            <a:pPr algn="ctr"/>
            <a:r>
              <a:rPr lang="en-GB" sz="5400" i="1" dirty="0">
                <a:solidFill>
                  <a:schemeClr val="accent1">
                    <a:lumMod val="75000"/>
                  </a:schemeClr>
                </a:solidFill>
              </a:rPr>
              <a:t>die </a:t>
            </a:r>
            <a:r>
              <a:rPr lang="en-GB" sz="5400" i="1" dirty="0" err="1">
                <a:solidFill>
                  <a:schemeClr val="accent1">
                    <a:lumMod val="75000"/>
                  </a:schemeClr>
                </a:solidFill>
              </a:rPr>
              <a:t>größtmöglichen</a:t>
            </a:r>
            <a:r>
              <a:rPr lang="en-GB" sz="5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5400" i="1" dirty="0" err="1">
                <a:solidFill>
                  <a:schemeClr val="accent1">
                    <a:lumMod val="75000"/>
                  </a:schemeClr>
                </a:solidFill>
              </a:rPr>
              <a:t>Einfluss</a:t>
            </a:r>
            <a:r>
              <a:rPr lang="en-GB" sz="5400" i="1" dirty="0">
                <a:solidFill>
                  <a:schemeClr val="accent1">
                    <a:lumMod val="75000"/>
                  </a:schemeClr>
                </a:solidFill>
              </a:rPr>
              <a:t> auf Umwelt, </a:t>
            </a:r>
            <a:r>
              <a:rPr lang="en-GB" sz="5400" i="1" dirty="0" err="1">
                <a:solidFill>
                  <a:schemeClr val="accent1">
                    <a:lumMod val="75000"/>
                  </a:schemeClr>
                </a:solidFill>
              </a:rPr>
              <a:t>Ökonomie</a:t>
            </a:r>
            <a:r>
              <a:rPr lang="en-GB" sz="5400" i="1" dirty="0">
                <a:solidFill>
                  <a:schemeClr val="accent1">
                    <a:lumMod val="75000"/>
                  </a:schemeClr>
                </a:solidFill>
              </a:rPr>
              <a:t> und das </a:t>
            </a:r>
            <a:r>
              <a:rPr lang="en-GB" sz="5400" i="1" dirty="0" err="1">
                <a:solidFill>
                  <a:schemeClr val="accent1">
                    <a:lumMod val="75000"/>
                  </a:schemeClr>
                </a:solidFill>
              </a:rPr>
              <a:t>gesellschaftliche</a:t>
            </a:r>
            <a:r>
              <a:rPr lang="en-GB" sz="5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5400" i="1" dirty="0" err="1">
                <a:solidFill>
                  <a:schemeClr val="accent1">
                    <a:lumMod val="75000"/>
                  </a:schemeClr>
                </a:solidFill>
              </a:rPr>
              <a:t>Umfeld</a:t>
            </a:r>
            <a:endParaRPr lang="en-GB" sz="54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5400" i="1" dirty="0" err="1">
                <a:solidFill>
                  <a:schemeClr val="accent3">
                    <a:lumMod val="75000"/>
                  </a:schemeClr>
                </a:solidFill>
              </a:rPr>
              <a:t>über</a:t>
            </a:r>
            <a:r>
              <a:rPr lang="en-GB" sz="5400" i="1" dirty="0">
                <a:solidFill>
                  <a:schemeClr val="accent3">
                    <a:lumMod val="75000"/>
                  </a:schemeClr>
                </a:solidFill>
              </a:rPr>
              <a:t> den </a:t>
            </a:r>
            <a:r>
              <a:rPr lang="en-GB" sz="5400" i="1" dirty="0" err="1">
                <a:solidFill>
                  <a:schemeClr val="accent3">
                    <a:lumMod val="75000"/>
                  </a:schemeClr>
                </a:solidFill>
              </a:rPr>
              <a:t>gesamten</a:t>
            </a:r>
            <a:r>
              <a:rPr lang="en-GB" sz="54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5400" i="1" dirty="0" err="1">
                <a:solidFill>
                  <a:schemeClr val="accent3">
                    <a:lumMod val="75000"/>
                  </a:schemeClr>
                </a:solidFill>
              </a:rPr>
              <a:t>Lebenszyklus</a:t>
            </a:r>
            <a:r>
              <a:rPr lang="en-GB" sz="54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5400" i="1" dirty="0" err="1">
                <a:solidFill>
                  <a:schemeClr val="accent3">
                    <a:lumMod val="75000"/>
                  </a:schemeClr>
                </a:solidFill>
              </a:rPr>
              <a:t>hinweg</a:t>
            </a:r>
            <a:r>
              <a:rPr lang="en-GB" sz="54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5400" i="1" dirty="0" err="1">
                <a:solidFill>
                  <a:schemeClr val="accent3">
                    <a:lumMod val="75000"/>
                  </a:schemeClr>
                </a:solidFill>
              </a:rPr>
              <a:t>nimmt</a:t>
            </a:r>
            <a:r>
              <a:rPr lang="en-GB" sz="5400" i="1" dirty="0">
                <a:solidFill>
                  <a:schemeClr val="accent3">
                    <a:lumMod val="75000"/>
                  </a:schemeClr>
                </a:solidFill>
              </a:rPr>
              <a:t>.’</a:t>
            </a:r>
          </a:p>
        </p:txBody>
      </p:sp>
    </p:spTree>
    <p:extLst>
      <p:ext uri="{BB962C8B-B14F-4D97-AF65-F5344CB8AC3E}">
        <p14:creationId xmlns:p14="http://schemas.microsoft.com/office/powerpoint/2010/main" val="4021550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520" y="260648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defRPr/>
            </a:pPr>
            <a:r>
              <a:rPr lang="en-AU" sz="2400" b="1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7 </a:t>
            </a:r>
            <a:r>
              <a:rPr lang="en-AU" sz="2400" b="1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Kernbereiche</a:t>
            </a:r>
            <a:r>
              <a:rPr lang="en-AU" sz="2400" b="1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der ISO 20400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5730061"/>
            <a:ext cx="61206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tx2"/>
                </a:solidFill>
                <a:latin typeface="Segoe Print" pitchFamily="2" charset="0"/>
              </a:rPr>
              <a:t>Soziale</a:t>
            </a:r>
            <a:r>
              <a:rPr lang="en-US" sz="1600" b="1" dirty="0">
                <a:solidFill>
                  <a:schemeClr val="tx2"/>
                </a:solidFill>
                <a:latin typeface="Segoe Print" pitchFamily="2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Segoe Print" pitchFamily="2" charset="0"/>
              </a:rPr>
              <a:t>Verantwortung</a:t>
            </a:r>
            <a:r>
              <a:rPr lang="en-US" sz="1600" b="1" dirty="0">
                <a:solidFill>
                  <a:schemeClr val="tx2"/>
                </a:solidFill>
                <a:latin typeface="Segoe Print" pitchFamily="2" charset="0"/>
              </a:rPr>
              <a:t> – ISO 26000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  <a:latin typeface="+mn-lt"/>
              </a:rPr>
              <a:t>7 </a:t>
            </a:r>
            <a:r>
              <a:rPr lang="en-US" sz="1400" dirty="0" err="1">
                <a:solidFill>
                  <a:schemeClr val="tx2"/>
                </a:solidFill>
                <a:latin typeface="+mn-lt"/>
              </a:rPr>
              <a:t>Kernbereiche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  <a:p>
            <a:pPr algn="ctr"/>
            <a:r>
              <a:rPr lang="en-US" sz="1100" i="1" dirty="0" err="1">
                <a:solidFill>
                  <a:schemeClr val="tx2"/>
                </a:solidFill>
              </a:rPr>
              <a:t>seit</a:t>
            </a:r>
            <a:r>
              <a:rPr lang="en-US" sz="1100" i="1" dirty="0">
                <a:solidFill>
                  <a:schemeClr val="tx2"/>
                </a:solidFill>
                <a:latin typeface="+mn-lt"/>
              </a:rPr>
              <a:t> 2010</a:t>
            </a:r>
            <a:endParaRPr lang="fr-FR" sz="1100" i="1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31639" y="1412776"/>
            <a:ext cx="6480720" cy="4032448"/>
            <a:chOff x="1115616" y="1196752"/>
            <a:chExt cx="4752528" cy="3024335"/>
          </a:xfrm>
        </p:grpSpPr>
        <p:grpSp>
          <p:nvGrpSpPr>
            <p:cNvPr id="6" name="Group 5"/>
            <p:cNvGrpSpPr/>
            <p:nvPr/>
          </p:nvGrpSpPr>
          <p:grpSpPr>
            <a:xfrm>
              <a:off x="1427411" y="1392557"/>
              <a:ext cx="4184622" cy="2709664"/>
              <a:chOff x="2485895" y="3587461"/>
              <a:chExt cx="4184622" cy="2709664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3874364" y="3587461"/>
                <a:ext cx="1404312" cy="1440160"/>
                <a:chOff x="6336040" y="260648"/>
                <a:chExt cx="1404312" cy="1440160"/>
              </a:xfrm>
            </p:grpSpPr>
            <p:sp>
              <p:nvSpPr>
                <p:cNvPr id="59" name="Oval 58"/>
                <p:cNvSpPr/>
                <p:nvPr/>
              </p:nvSpPr>
              <p:spPr>
                <a:xfrm>
                  <a:off x="6660232" y="1556792"/>
                  <a:ext cx="1080120" cy="14401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6777128" y="1573268"/>
                  <a:ext cx="657112" cy="8761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6336040" y="260648"/>
                  <a:ext cx="1386232" cy="1368152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222250" h="25400" prst="artDeco"/>
                  <a:bevelB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3566011" y="5413155"/>
                <a:ext cx="861968" cy="883970"/>
                <a:chOff x="6336040" y="260648"/>
                <a:chExt cx="1404312" cy="1440160"/>
              </a:xfrm>
            </p:grpSpPr>
            <p:sp>
              <p:nvSpPr>
                <p:cNvPr id="56" name="Oval 55"/>
                <p:cNvSpPr/>
                <p:nvPr/>
              </p:nvSpPr>
              <p:spPr>
                <a:xfrm>
                  <a:off x="6660232" y="1556792"/>
                  <a:ext cx="1080120" cy="14401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6777128" y="1573268"/>
                  <a:ext cx="657112" cy="8761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6336040" y="260648"/>
                  <a:ext cx="1386232" cy="1368152"/>
                </a:xfrm>
                <a:prstGeom prst="ellipse">
                  <a:avLst/>
                </a:prstGeom>
                <a:solidFill>
                  <a:srgbClr val="444953"/>
                </a:solid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222250" h="25400" prst="artDeco"/>
                  <a:bevelB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2727082" y="4679985"/>
                <a:ext cx="861968" cy="883970"/>
                <a:chOff x="6336040" y="260648"/>
                <a:chExt cx="1404312" cy="1440160"/>
              </a:xfrm>
            </p:grpSpPr>
            <p:sp>
              <p:nvSpPr>
                <p:cNvPr id="53" name="Oval 52"/>
                <p:cNvSpPr/>
                <p:nvPr/>
              </p:nvSpPr>
              <p:spPr>
                <a:xfrm>
                  <a:off x="6660232" y="1556792"/>
                  <a:ext cx="1080120" cy="14401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6777128" y="1573268"/>
                  <a:ext cx="657112" cy="8761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6336040" y="260648"/>
                  <a:ext cx="1386232" cy="1368152"/>
                </a:xfrm>
                <a:prstGeom prst="ellipse">
                  <a:avLst/>
                </a:prstGeom>
                <a:solidFill>
                  <a:srgbClr val="DAA600"/>
                </a:solid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222250" h="25400" prst="artDeco"/>
                  <a:bevelB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2485895" y="3645024"/>
                <a:ext cx="861969" cy="883973"/>
                <a:chOff x="2485895" y="3645024"/>
                <a:chExt cx="861969" cy="883973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2684885" y="4440600"/>
                  <a:ext cx="662979" cy="8839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2756636" y="4450713"/>
                  <a:ext cx="403336" cy="5377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2485895" y="3645024"/>
                  <a:ext cx="850871" cy="839774"/>
                </a:xfrm>
                <a:prstGeom prst="ellipse">
                  <a:avLst/>
                </a:prstGeom>
                <a:solidFill>
                  <a:srgbClr val="F15D22"/>
                </a:solid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222250" h="25400" prst="artDeco"/>
                  <a:bevelB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4724401" y="5413155"/>
                <a:ext cx="861968" cy="883970"/>
                <a:chOff x="6336040" y="260648"/>
                <a:chExt cx="1404312" cy="1440160"/>
              </a:xfrm>
            </p:grpSpPr>
            <p:sp>
              <p:nvSpPr>
                <p:cNvPr id="47" name="Oval 46"/>
                <p:cNvSpPr/>
                <p:nvPr/>
              </p:nvSpPr>
              <p:spPr>
                <a:xfrm>
                  <a:off x="6660232" y="1556792"/>
                  <a:ext cx="1080120" cy="14401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6777128" y="1573268"/>
                  <a:ext cx="657112" cy="8761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6336040" y="260648"/>
                  <a:ext cx="1386232" cy="1368152"/>
                </a:xfrm>
                <a:prstGeom prst="ellipse">
                  <a:avLst/>
                </a:prstGeom>
                <a:solidFill>
                  <a:srgbClr val="0B987C"/>
                </a:solid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222250" h="25400" prst="artDeco"/>
                  <a:bevelB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5565457" y="4680061"/>
                <a:ext cx="861968" cy="883970"/>
                <a:chOff x="6336040" y="260648"/>
                <a:chExt cx="1404312" cy="1440160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6660232" y="1556792"/>
                  <a:ext cx="1080120" cy="14401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6777128" y="1573268"/>
                  <a:ext cx="657112" cy="8761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6336040" y="260648"/>
                  <a:ext cx="1386232" cy="1368152"/>
                </a:xfrm>
                <a:prstGeom prst="ellipse">
                  <a:avLst/>
                </a:prstGeom>
                <a:solidFill>
                  <a:srgbClr val="1275A5"/>
                </a:solid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222250" h="25400" prst="artDeco"/>
                  <a:bevelB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5808549" y="3645023"/>
                <a:ext cx="861968" cy="883970"/>
                <a:chOff x="6336040" y="260648"/>
                <a:chExt cx="1404312" cy="1440160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6660232" y="1556792"/>
                  <a:ext cx="1080120" cy="14401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6777128" y="1573268"/>
                  <a:ext cx="657112" cy="8761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6336040" y="260648"/>
                  <a:ext cx="1386232" cy="1368152"/>
                </a:xfrm>
                <a:prstGeom prst="ellipse">
                  <a:avLst/>
                </a:prstGeom>
                <a:solidFill>
                  <a:srgbClr val="7C267A"/>
                </a:solid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222250" h="25400" prst="artDeco"/>
                  <a:bevelB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</p:grpSp>
        </p:grpSp>
        <p:sp>
          <p:nvSpPr>
            <p:cNvPr id="8" name="Trapezoid 7"/>
            <p:cNvSpPr/>
            <p:nvPr/>
          </p:nvSpPr>
          <p:spPr>
            <a:xfrm rot="5400000">
              <a:off x="4283336" y="1752197"/>
              <a:ext cx="365082" cy="223148"/>
            </a:xfrm>
            <a:prstGeom prst="trapezoi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2800"/>
            </a:p>
          </p:txBody>
        </p:sp>
        <p:sp>
          <p:nvSpPr>
            <p:cNvPr id="9" name="Isosceles Triangle 8"/>
            <p:cNvSpPr/>
            <p:nvPr/>
          </p:nvSpPr>
          <p:spPr>
            <a:xfrm rot="5400000">
              <a:off x="4404384" y="1818152"/>
              <a:ext cx="421265" cy="81519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2800"/>
            </a:p>
          </p:txBody>
        </p:sp>
        <p:sp>
          <p:nvSpPr>
            <p:cNvPr id="10" name="Trapezoid 9"/>
            <p:cNvSpPr/>
            <p:nvPr/>
          </p:nvSpPr>
          <p:spPr>
            <a:xfrm rot="16200000" flipH="1">
              <a:off x="2381979" y="1778253"/>
              <a:ext cx="365082" cy="223148"/>
            </a:xfrm>
            <a:prstGeom prst="trapezoi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2800"/>
            </a:p>
          </p:txBody>
        </p:sp>
        <p:sp>
          <p:nvSpPr>
            <p:cNvPr id="11" name="Isosceles Triangle 10"/>
            <p:cNvSpPr/>
            <p:nvPr/>
          </p:nvSpPr>
          <p:spPr>
            <a:xfrm rot="16200000" flipH="1">
              <a:off x="2204749" y="1844208"/>
              <a:ext cx="421265" cy="81519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2800"/>
            </a:p>
          </p:txBody>
        </p:sp>
        <p:grpSp>
          <p:nvGrpSpPr>
            <p:cNvPr id="12" name="Group 11"/>
            <p:cNvGrpSpPr/>
            <p:nvPr/>
          </p:nvGrpSpPr>
          <p:grpSpPr>
            <a:xfrm rot="1932334">
              <a:off x="4198947" y="2365553"/>
              <a:ext cx="301472" cy="421265"/>
              <a:chOff x="6844921" y="4313545"/>
              <a:chExt cx="301472" cy="421265"/>
            </a:xfrm>
          </p:grpSpPr>
          <p:sp>
            <p:nvSpPr>
              <p:cNvPr id="32" name="Isosceles Triangle 31"/>
              <p:cNvSpPr/>
              <p:nvPr/>
            </p:nvSpPr>
            <p:spPr>
              <a:xfrm rot="5400000">
                <a:off x="6895001" y="4483418"/>
                <a:ext cx="421265" cy="81519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AU" sz="2800"/>
              </a:p>
            </p:txBody>
          </p:sp>
          <p:sp>
            <p:nvSpPr>
              <p:cNvPr id="33" name="Trapezoid 32"/>
              <p:cNvSpPr/>
              <p:nvPr/>
            </p:nvSpPr>
            <p:spPr>
              <a:xfrm rot="5400000">
                <a:off x="6773954" y="4417464"/>
                <a:ext cx="365082" cy="223148"/>
              </a:xfrm>
              <a:prstGeom prst="trapezoi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AU" sz="280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19667666" flipH="1">
              <a:off x="2529134" y="2375990"/>
              <a:ext cx="301472" cy="421265"/>
              <a:chOff x="6844921" y="4313545"/>
              <a:chExt cx="301472" cy="421265"/>
            </a:xfrm>
          </p:grpSpPr>
          <p:sp>
            <p:nvSpPr>
              <p:cNvPr id="30" name="Isosceles Triangle 29"/>
              <p:cNvSpPr/>
              <p:nvPr/>
            </p:nvSpPr>
            <p:spPr>
              <a:xfrm rot="5400000">
                <a:off x="6895001" y="4483418"/>
                <a:ext cx="421265" cy="81519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AU" sz="2800"/>
              </a:p>
            </p:txBody>
          </p:sp>
          <p:sp>
            <p:nvSpPr>
              <p:cNvPr id="31" name="Trapezoid 30"/>
              <p:cNvSpPr/>
              <p:nvPr/>
            </p:nvSpPr>
            <p:spPr>
              <a:xfrm rot="5400000">
                <a:off x="6773954" y="4417464"/>
                <a:ext cx="365082" cy="223148"/>
              </a:xfrm>
              <a:prstGeom prst="trapezoi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AU" sz="280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 rot="4334171">
              <a:off x="3753168" y="2796142"/>
              <a:ext cx="301472" cy="421265"/>
              <a:chOff x="6844921" y="4313545"/>
              <a:chExt cx="301472" cy="421265"/>
            </a:xfrm>
          </p:grpSpPr>
          <p:sp>
            <p:nvSpPr>
              <p:cNvPr id="28" name="Isosceles Triangle 27"/>
              <p:cNvSpPr/>
              <p:nvPr/>
            </p:nvSpPr>
            <p:spPr>
              <a:xfrm rot="5400000">
                <a:off x="6895001" y="4483418"/>
                <a:ext cx="421265" cy="81519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AU" sz="2800"/>
              </a:p>
            </p:txBody>
          </p:sp>
          <p:sp>
            <p:nvSpPr>
              <p:cNvPr id="29" name="Trapezoid 28"/>
              <p:cNvSpPr/>
              <p:nvPr/>
            </p:nvSpPr>
            <p:spPr>
              <a:xfrm rot="5400000">
                <a:off x="6773954" y="4417464"/>
                <a:ext cx="365082" cy="223148"/>
              </a:xfrm>
              <a:prstGeom prst="trapezoi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AU" sz="280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 rot="17265829" flipH="1">
              <a:off x="2980146" y="2799293"/>
              <a:ext cx="301472" cy="421265"/>
              <a:chOff x="6844921" y="4313545"/>
              <a:chExt cx="301472" cy="421265"/>
            </a:xfrm>
          </p:grpSpPr>
          <p:sp>
            <p:nvSpPr>
              <p:cNvPr id="26" name="Isosceles Triangle 25"/>
              <p:cNvSpPr/>
              <p:nvPr/>
            </p:nvSpPr>
            <p:spPr>
              <a:xfrm rot="5400000">
                <a:off x="6895001" y="4483418"/>
                <a:ext cx="421265" cy="81519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AU" sz="2800"/>
              </a:p>
            </p:txBody>
          </p:sp>
          <p:sp>
            <p:nvSpPr>
              <p:cNvPr id="27" name="Trapezoid 26"/>
              <p:cNvSpPr/>
              <p:nvPr/>
            </p:nvSpPr>
            <p:spPr>
              <a:xfrm rot="5400000">
                <a:off x="6773954" y="4417464"/>
                <a:ext cx="365082" cy="223148"/>
              </a:xfrm>
              <a:prstGeom prst="trapezoi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AU" sz="2800"/>
              </a:p>
            </p:txBody>
          </p:sp>
        </p:grpSp>
        <p:sp>
          <p:nvSpPr>
            <p:cNvPr id="16" name="TextBox 52"/>
            <p:cNvSpPr txBox="1"/>
            <p:nvPr/>
          </p:nvSpPr>
          <p:spPr>
            <a:xfrm>
              <a:off x="2776984" y="1952333"/>
              <a:ext cx="1450545" cy="30008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2000" b="1" dirty="0">
                  <a:solidFill>
                    <a:schemeClr val="tx2"/>
                  </a:solidFill>
                  <a:latin typeface="Articulate Narrow" panose="02000506040000020004" pitchFamily="2" charset="0"/>
                  <a:ea typeface="Gulim" panose="020B0600000101010101" pitchFamily="34" charset="-127"/>
                  <a:cs typeface="Aharoni" panose="02010803020104030203" pitchFamily="2" charset="-79"/>
                </a:rPr>
                <a:t>FÜHRUNG</a:t>
              </a:r>
            </a:p>
          </p:txBody>
        </p:sp>
        <p:sp>
          <p:nvSpPr>
            <p:cNvPr id="19" name="TextBox 53"/>
            <p:cNvSpPr txBox="1"/>
            <p:nvPr/>
          </p:nvSpPr>
          <p:spPr>
            <a:xfrm>
              <a:off x="1409851" y="1641375"/>
              <a:ext cx="889828" cy="4501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Einbezug</a:t>
              </a:r>
              <a:r>
                <a:rPr lang="en-AU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  u. </a:t>
              </a:r>
              <a:r>
                <a:rPr lang="en-AU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Entwicklung</a:t>
              </a:r>
              <a:r>
                <a:rPr lang="en-AU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 d. </a:t>
              </a:r>
              <a:r>
                <a:rPr lang="en-AU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Gemeinschaft</a:t>
              </a:r>
              <a:endParaRPr lang="en-A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ulim" panose="020B0600000101010101" pitchFamily="34" charset="-127"/>
                <a:cs typeface="Aharoni" panose="02010803020104030203" pitchFamily="2" charset="-79"/>
              </a:endParaRPr>
            </a:p>
          </p:txBody>
        </p:sp>
        <p:sp>
          <p:nvSpPr>
            <p:cNvPr id="20" name="TextBox 54"/>
            <p:cNvSpPr txBox="1"/>
            <p:nvPr/>
          </p:nvSpPr>
          <p:spPr>
            <a:xfrm>
              <a:off x="1662332" y="2746005"/>
              <a:ext cx="865542" cy="323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100" b="1" dirty="0" err="1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Konsumenten</a:t>
              </a:r>
              <a:r>
                <a:rPr lang="en-AU" sz="1100" b="1" dirty="0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-</a:t>
              </a:r>
              <a:br>
                <a:rPr lang="en-AU" sz="1100" b="1" dirty="0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</a:br>
              <a:r>
                <a:rPr lang="en-AU" sz="1100" b="1" dirty="0" err="1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interessen</a:t>
              </a:r>
              <a:endParaRPr lang="en-AU" sz="1100" b="1" dirty="0">
                <a:solidFill>
                  <a:schemeClr val="bg1"/>
                </a:solidFill>
                <a:latin typeface="+mj-lt"/>
                <a:ea typeface="Gulim" panose="020B0600000101010101" pitchFamily="34" charset="-127"/>
                <a:cs typeface="Aharoni" panose="02010803020104030203" pitchFamily="2" charset="-79"/>
              </a:endParaRPr>
            </a:p>
          </p:txBody>
        </p:sp>
        <p:sp>
          <p:nvSpPr>
            <p:cNvPr id="21" name="TextBox 55"/>
            <p:cNvSpPr txBox="1"/>
            <p:nvPr/>
          </p:nvSpPr>
          <p:spPr>
            <a:xfrm>
              <a:off x="2500194" y="3477613"/>
              <a:ext cx="865542" cy="323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100" b="1" dirty="0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Faire </a:t>
              </a:r>
              <a:r>
                <a:rPr lang="en-AU" sz="1100" b="1" dirty="0" err="1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Betriebsführung</a:t>
              </a:r>
              <a:endParaRPr lang="en-AU" sz="1100" b="1" dirty="0">
                <a:solidFill>
                  <a:schemeClr val="bg1"/>
                </a:solidFill>
                <a:latin typeface="+mj-lt"/>
                <a:ea typeface="Gulim" panose="020B0600000101010101" pitchFamily="34" charset="-127"/>
                <a:cs typeface="Aharoni" panose="02010803020104030203" pitchFamily="2" charset="-79"/>
              </a:endParaRPr>
            </a:p>
          </p:txBody>
        </p:sp>
        <p:sp>
          <p:nvSpPr>
            <p:cNvPr id="22" name="TextBox 56"/>
            <p:cNvSpPr txBox="1"/>
            <p:nvPr/>
          </p:nvSpPr>
          <p:spPr>
            <a:xfrm>
              <a:off x="3659227" y="3541094"/>
              <a:ext cx="865542" cy="1962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100" b="1" dirty="0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Umwelt</a:t>
              </a:r>
            </a:p>
          </p:txBody>
        </p:sp>
        <p:sp>
          <p:nvSpPr>
            <p:cNvPr id="23" name="TextBox 57"/>
            <p:cNvSpPr txBox="1"/>
            <p:nvPr/>
          </p:nvSpPr>
          <p:spPr>
            <a:xfrm>
              <a:off x="4511817" y="2740301"/>
              <a:ext cx="865542" cy="323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100" b="1" dirty="0" err="1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Arbeitsbe-dingungen</a:t>
              </a:r>
              <a:endParaRPr lang="en-AU" sz="1100" b="1" dirty="0">
                <a:solidFill>
                  <a:schemeClr val="bg1"/>
                </a:solidFill>
                <a:latin typeface="+mj-lt"/>
                <a:ea typeface="Gulim" panose="020B0600000101010101" pitchFamily="34" charset="-127"/>
                <a:cs typeface="Aharoni" panose="02010803020104030203" pitchFamily="2" charset="-79"/>
              </a:endParaRPr>
            </a:p>
          </p:txBody>
        </p:sp>
        <p:sp>
          <p:nvSpPr>
            <p:cNvPr id="24" name="TextBox 58"/>
            <p:cNvSpPr txBox="1"/>
            <p:nvPr/>
          </p:nvSpPr>
          <p:spPr>
            <a:xfrm>
              <a:off x="4777344" y="1708803"/>
              <a:ext cx="803098" cy="323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100" b="1" dirty="0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Menschen-</a:t>
              </a:r>
              <a:r>
                <a:rPr lang="en-AU" sz="1100" b="1" dirty="0" err="1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rechte</a:t>
              </a:r>
              <a:endParaRPr lang="en-AU" sz="1100" b="1" dirty="0">
                <a:solidFill>
                  <a:schemeClr val="bg1"/>
                </a:solidFill>
                <a:latin typeface="+mj-lt"/>
                <a:ea typeface="Gulim" panose="020B0600000101010101" pitchFamily="34" charset="-127"/>
                <a:cs typeface="Aharoni" panose="02010803020104030203" pitchFamily="2" charset="-79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15616" y="1196752"/>
              <a:ext cx="4752528" cy="30243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2800"/>
            </a:p>
          </p:txBody>
        </p:sp>
      </p:grpSp>
    </p:spTree>
    <p:extLst>
      <p:ext uri="{BB962C8B-B14F-4D97-AF65-F5344CB8AC3E}">
        <p14:creationId xmlns:p14="http://schemas.microsoft.com/office/powerpoint/2010/main" val="453198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3670" y="6306051"/>
            <a:ext cx="2133962" cy="34344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F1066-BC97-4A0F-9612-333FA13CB625}" type="slidenum">
              <a:rPr lang="en-GB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6206" y="243953"/>
            <a:ext cx="8229057" cy="800914"/>
          </a:xfrm>
        </p:spPr>
        <p:txBody>
          <a:bodyPr/>
          <a:lstStyle/>
          <a:p>
            <a:r>
              <a:rPr lang="en-GB" altLang="en-US" sz="2800" dirty="0">
                <a:latin typeface="Trebuchet MS" panose="020B0603020202020204" pitchFamily="34" charset="0"/>
              </a:rPr>
              <a:t>ISO 20400: </a:t>
            </a:r>
            <a:r>
              <a:rPr lang="en-GB" altLang="en-US" sz="2800" dirty="0" err="1">
                <a:latin typeface="Trebuchet MS" panose="020B0603020202020204" pitchFamily="34" charset="0"/>
              </a:rPr>
              <a:t>gemacht</a:t>
            </a:r>
            <a:r>
              <a:rPr lang="en-GB" altLang="en-US" sz="2800" dirty="0">
                <a:latin typeface="Trebuchet MS" panose="020B0603020202020204" pitchFamily="34" charset="0"/>
              </a:rPr>
              <a:t> </a:t>
            </a:r>
            <a:r>
              <a:rPr lang="en-GB" altLang="en-US" sz="2800" dirty="0" err="1">
                <a:latin typeface="Trebuchet MS" panose="020B0603020202020204" pitchFamily="34" charset="0"/>
              </a:rPr>
              <a:t>für</a:t>
            </a:r>
            <a:r>
              <a:rPr lang="en-GB" altLang="en-US" sz="2800" dirty="0">
                <a:latin typeface="Trebuchet MS" panose="020B0603020202020204" pitchFamily="34" charset="0"/>
              </a:rPr>
              <a:t> die </a:t>
            </a:r>
            <a:r>
              <a:rPr lang="en-GB" altLang="en-US" sz="2800" dirty="0" err="1">
                <a:latin typeface="Trebuchet MS" panose="020B0603020202020204" pitchFamily="34" charset="0"/>
              </a:rPr>
              <a:t>Beschaffung</a:t>
            </a:r>
            <a:endParaRPr lang="en-GB" altLang="en-US" sz="2800" dirty="0">
              <a:latin typeface="Trebuchet MS" panose="020B0603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5508" y="4371651"/>
            <a:ext cx="2092958" cy="369406"/>
          </a:xfrm>
          <a:prstGeom prst="roundRect">
            <a:avLst/>
          </a:prstGeom>
          <a:solidFill>
            <a:srgbClr val="7C267A">
              <a:lumMod val="75000"/>
            </a:srgbClr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en-US" sz="1368" b="1" kern="0" dirty="0">
                <a:solidFill>
                  <a:prstClr val="white"/>
                </a:solidFill>
                <a:latin typeface="Calibri"/>
              </a:rPr>
              <a:t>5. POLITIK/STRATEGIE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6084" y="5645724"/>
            <a:ext cx="2092958" cy="369406"/>
          </a:xfrm>
          <a:prstGeom prst="roundRect">
            <a:avLst/>
          </a:prstGeom>
          <a:solidFill>
            <a:srgbClr val="76923C">
              <a:lumMod val="75000"/>
            </a:srgbClr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en-US" sz="1368" b="1" kern="0" dirty="0">
                <a:solidFill>
                  <a:prstClr val="white"/>
                </a:solidFill>
                <a:latin typeface="Calibri"/>
              </a:rPr>
              <a:t>7. PROZESS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6084" y="5008688"/>
            <a:ext cx="2092958" cy="369406"/>
          </a:xfrm>
          <a:prstGeom prst="roundRect">
            <a:avLst/>
          </a:prstGeom>
          <a:solidFill>
            <a:srgbClr val="1275A5">
              <a:lumMod val="75000"/>
            </a:srgbClr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en-US" sz="1368" b="1" kern="0" dirty="0">
                <a:solidFill>
                  <a:prstClr val="white"/>
                </a:solidFill>
                <a:latin typeface="Calibri"/>
              </a:rPr>
              <a:t>6. ORGANISATION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84932" y="3097578"/>
            <a:ext cx="2109027" cy="369406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en-US" sz="1368" b="1" kern="0" dirty="0">
                <a:solidFill>
                  <a:srgbClr val="444953"/>
                </a:solidFill>
                <a:latin typeface="Calibri"/>
              </a:rPr>
              <a:t>3. DEFINITIONEN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5508" y="2460541"/>
            <a:ext cx="2092958" cy="369406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en-US" sz="1368" b="1" kern="0" dirty="0">
                <a:solidFill>
                  <a:srgbClr val="444953"/>
                </a:solidFill>
                <a:latin typeface="Calibri"/>
              </a:rPr>
              <a:t>2. NORMATIVER BEZUG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4931" y="1823504"/>
            <a:ext cx="2092958" cy="369406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en-US" sz="1368" b="1" kern="0" dirty="0">
                <a:solidFill>
                  <a:srgbClr val="444953"/>
                </a:solidFill>
                <a:latin typeface="Calibri"/>
              </a:rPr>
              <a:t>1. UMFANG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6084" y="3734614"/>
            <a:ext cx="2092958" cy="369406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en-US" sz="1368" b="1" kern="0" dirty="0">
                <a:solidFill>
                  <a:prstClr val="white"/>
                </a:solidFill>
                <a:latin typeface="Calibri"/>
              </a:rPr>
              <a:t>4. GRUNDLAGEN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26960" y="1674099"/>
            <a:ext cx="5849005" cy="2245219"/>
            <a:chOff x="2426960" y="1674099"/>
            <a:chExt cx="5849005" cy="2245219"/>
          </a:xfrm>
        </p:grpSpPr>
        <p:cxnSp>
          <p:nvCxnSpPr>
            <p:cNvPr id="16" name="Straight Connector 15"/>
            <p:cNvCxnSpPr>
              <a:stCxn id="11" idx="3"/>
              <a:endCxn id="18" idx="1"/>
            </p:cNvCxnSpPr>
            <p:nvPr/>
          </p:nvCxnSpPr>
          <p:spPr>
            <a:xfrm flipV="1">
              <a:off x="2426960" y="2221430"/>
              <a:ext cx="1333068" cy="1697888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dash"/>
            </a:ln>
            <a:effectLst/>
          </p:spPr>
        </p:cxnSp>
        <p:sp>
          <p:nvSpPr>
            <p:cNvPr id="18" name="Rectangle 17"/>
            <p:cNvSpPr/>
            <p:nvPr/>
          </p:nvSpPr>
          <p:spPr>
            <a:xfrm>
              <a:off x="3760028" y="1823505"/>
              <a:ext cx="4494942" cy="7958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2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781903">
                <a:defRPr/>
              </a:pPr>
              <a:endParaRPr lang="en-GB" sz="1368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781023" y="2158717"/>
              <a:ext cx="844088" cy="451861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61568" rIns="61568" rtlCol="0" anchor="ctr"/>
            <a:lstStyle/>
            <a:p>
              <a:pPr algn="ctr" defTabSz="781903">
                <a:defRPr/>
              </a:pPr>
              <a:r>
                <a:rPr lang="en-AU" sz="941" kern="0" dirty="0" err="1">
                  <a:solidFill>
                    <a:srgbClr val="444953"/>
                  </a:solidFill>
                  <a:latin typeface="Calibri"/>
                </a:rPr>
                <a:t>Risiken</a:t>
              </a:r>
              <a:r>
                <a:rPr lang="en-AU" sz="941" kern="0" dirty="0">
                  <a:solidFill>
                    <a:srgbClr val="444953"/>
                  </a:solidFill>
                  <a:latin typeface="Calibri"/>
                </a:rPr>
                <a:t> </a:t>
              </a:r>
              <a:r>
                <a:rPr lang="en-AU" sz="941" kern="0" dirty="0" err="1">
                  <a:solidFill>
                    <a:srgbClr val="444953"/>
                  </a:solidFill>
                  <a:latin typeface="Calibri"/>
                </a:rPr>
                <a:t>steuern</a:t>
              </a:r>
              <a:endParaRPr lang="en-GB" sz="941" kern="0" dirty="0">
                <a:solidFill>
                  <a:srgbClr val="444953"/>
                </a:solidFill>
                <a:latin typeface="Calibri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697367" y="2158717"/>
              <a:ext cx="844088" cy="451861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61568" rIns="61568" rtlCol="0" anchor="ctr"/>
            <a:lstStyle/>
            <a:p>
              <a:pPr algn="ctr" defTabSz="781903">
                <a:defRPr/>
              </a:pPr>
              <a:r>
                <a:rPr lang="en-AU" sz="941" kern="0" dirty="0" err="1">
                  <a:solidFill>
                    <a:srgbClr val="444953"/>
                  </a:solidFill>
                  <a:latin typeface="Calibri"/>
                </a:rPr>
                <a:t>Sorgfalts-pflicht</a:t>
              </a:r>
              <a:endParaRPr lang="en-GB" sz="941" kern="0" dirty="0">
                <a:solidFill>
                  <a:srgbClr val="444953"/>
                </a:solidFill>
                <a:latin typeface="Calibri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613712" y="2158717"/>
              <a:ext cx="844088" cy="451861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61568" rIns="61568" rtlCol="0" anchor="ctr"/>
            <a:lstStyle/>
            <a:p>
              <a:pPr algn="ctr" defTabSz="781903">
                <a:defRPr/>
              </a:pPr>
              <a:r>
                <a:rPr lang="en-AU" sz="941" kern="0" dirty="0" err="1">
                  <a:solidFill>
                    <a:srgbClr val="444953"/>
                  </a:solidFill>
                  <a:latin typeface="Calibri"/>
                </a:rPr>
                <a:t>Prioritäten</a:t>
              </a:r>
              <a:r>
                <a:rPr lang="en-AU" sz="941" kern="0" dirty="0">
                  <a:solidFill>
                    <a:srgbClr val="444953"/>
                  </a:solidFill>
                  <a:latin typeface="Calibri"/>
                </a:rPr>
                <a:t> </a:t>
              </a:r>
              <a:r>
                <a:rPr lang="en-AU" sz="941" kern="0" dirty="0" err="1">
                  <a:solidFill>
                    <a:srgbClr val="444953"/>
                  </a:solidFill>
                  <a:latin typeface="Calibri"/>
                </a:rPr>
                <a:t>setzen</a:t>
              </a:r>
              <a:endParaRPr lang="en-GB" sz="941" kern="0" dirty="0">
                <a:solidFill>
                  <a:srgbClr val="444953"/>
                </a:solidFill>
                <a:latin typeface="Calibri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530056" y="2158717"/>
              <a:ext cx="844088" cy="451861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61568" rIns="61568" rtlCol="0" anchor="ctr"/>
            <a:lstStyle/>
            <a:p>
              <a:pPr algn="ctr" defTabSz="781903">
                <a:defRPr/>
              </a:pPr>
              <a:r>
                <a:rPr lang="en-AU" sz="941" kern="0" dirty="0" err="1">
                  <a:solidFill>
                    <a:srgbClr val="444953"/>
                  </a:solidFill>
                  <a:latin typeface="Calibri"/>
                </a:rPr>
                <a:t>Komplizität</a:t>
              </a:r>
              <a:r>
                <a:rPr lang="en-AU" sz="941" kern="0" dirty="0">
                  <a:solidFill>
                    <a:srgbClr val="444953"/>
                  </a:solidFill>
                  <a:latin typeface="Calibri"/>
                </a:rPr>
                <a:t> </a:t>
              </a:r>
              <a:r>
                <a:rPr lang="en-AU" sz="941" kern="0" dirty="0" err="1">
                  <a:solidFill>
                    <a:srgbClr val="444953"/>
                  </a:solidFill>
                  <a:latin typeface="Calibri"/>
                </a:rPr>
                <a:t>vermeiden</a:t>
              </a:r>
              <a:endParaRPr lang="en-GB" sz="941" kern="0" dirty="0">
                <a:solidFill>
                  <a:srgbClr val="444953"/>
                </a:solidFill>
                <a:latin typeface="Calibri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431877" y="2159596"/>
              <a:ext cx="844088" cy="451861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61568" rIns="61568" rtlCol="0" anchor="ctr"/>
            <a:lstStyle/>
            <a:p>
              <a:pPr algn="ctr" defTabSz="781903">
                <a:defRPr/>
              </a:pPr>
              <a:r>
                <a:rPr lang="en-AU" sz="941" kern="0" dirty="0" err="1">
                  <a:solidFill>
                    <a:srgbClr val="444953"/>
                  </a:solidFill>
                  <a:latin typeface="Calibri"/>
                </a:rPr>
                <a:t>Einfluss</a:t>
              </a:r>
              <a:r>
                <a:rPr lang="en-AU" sz="941" kern="0" dirty="0">
                  <a:solidFill>
                    <a:srgbClr val="444953"/>
                  </a:solidFill>
                  <a:latin typeface="Calibri"/>
                </a:rPr>
                <a:t> </a:t>
              </a:r>
              <a:r>
                <a:rPr lang="en-AU" sz="941" kern="0" dirty="0" err="1">
                  <a:solidFill>
                    <a:srgbClr val="444953"/>
                  </a:solidFill>
                  <a:latin typeface="Calibri"/>
                </a:rPr>
                <a:t>üben</a:t>
              </a:r>
              <a:endParaRPr lang="en-GB" sz="941" kern="0" dirty="0">
                <a:solidFill>
                  <a:srgbClr val="444953"/>
                </a:solidFill>
                <a:latin typeface="Calibri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908862" y="1761747"/>
              <a:ext cx="533236" cy="3186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81903">
                <a:defRPr/>
              </a:pPr>
              <a:endParaRPr lang="en-GB" sz="1368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817127" y="1744196"/>
              <a:ext cx="533236" cy="3186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81903">
                <a:defRPr/>
              </a:pPr>
              <a:endParaRPr lang="en-GB" sz="1368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892" y="1674099"/>
              <a:ext cx="533236" cy="529264"/>
            </a:xfrm>
            <a:prstGeom prst="rect">
              <a:avLst/>
            </a:prstGeom>
          </p:spPr>
        </p:pic>
        <p:sp>
          <p:nvSpPr>
            <p:cNvPr id="27" name="Oval 26"/>
            <p:cNvSpPr/>
            <p:nvPr/>
          </p:nvSpPr>
          <p:spPr>
            <a:xfrm>
              <a:off x="5749922" y="1732166"/>
              <a:ext cx="533236" cy="3186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81903">
                <a:defRPr/>
              </a:pPr>
              <a:endParaRPr lang="en-GB" sz="1368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6652333" y="1742769"/>
              <a:ext cx="533236" cy="3186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81903">
                <a:defRPr/>
              </a:pPr>
              <a:endParaRPr lang="en-GB" sz="1368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574525" y="1730740"/>
              <a:ext cx="533236" cy="3186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81903">
                <a:defRPr/>
              </a:pPr>
              <a:endParaRPr lang="en-GB" sz="1368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4230" y="1692486"/>
              <a:ext cx="496186" cy="49249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38" t="19925" r="16095" b="19285"/>
            <a:stretch/>
          </p:blipFill>
          <p:spPr>
            <a:xfrm>
              <a:off x="4805089" y="1707183"/>
              <a:ext cx="710497" cy="46309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9862" y="1749717"/>
              <a:ext cx="491422" cy="37802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9968" y="1698876"/>
              <a:ext cx="489749" cy="486101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426384" y="2805888"/>
            <a:ext cx="5828586" cy="1750466"/>
            <a:chOff x="1932257" y="2518649"/>
            <a:chExt cx="6816207" cy="2047073"/>
          </a:xfrm>
        </p:grpSpPr>
        <p:cxnSp>
          <p:nvCxnSpPr>
            <p:cNvPr id="35" name="Straight Connector 34"/>
            <p:cNvCxnSpPr>
              <a:stCxn id="8" idx="3"/>
              <a:endCxn id="37" idx="1"/>
            </p:cNvCxnSpPr>
            <p:nvPr/>
          </p:nvCxnSpPr>
          <p:spPr>
            <a:xfrm flipV="1">
              <a:off x="1932257" y="3158881"/>
              <a:ext cx="1559623" cy="1406841"/>
            </a:xfrm>
            <a:prstGeom prst="line">
              <a:avLst/>
            </a:prstGeom>
            <a:noFill/>
            <a:ln w="9525" cap="flat" cmpd="sng" algn="ctr">
              <a:solidFill>
                <a:srgbClr val="7C267A">
                  <a:lumMod val="75000"/>
                </a:srgbClr>
              </a:solidFill>
              <a:prstDash val="dash"/>
            </a:ln>
            <a:effectLst/>
          </p:spPr>
        </p:cxnSp>
        <p:grpSp>
          <p:nvGrpSpPr>
            <p:cNvPr id="36" name="Group 35"/>
            <p:cNvGrpSpPr/>
            <p:nvPr/>
          </p:nvGrpSpPr>
          <p:grpSpPr>
            <a:xfrm>
              <a:off x="3473011" y="2518649"/>
              <a:ext cx="5275453" cy="1105583"/>
              <a:chOff x="3473011" y="2518649"/>
              <a:chExt cx="5275453" cy="1105583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3491880" y="2693530"/>
                <a:ext cx="5256584" cy="93070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7C267A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781903">
                  <a:defRPr/>
                </a:pPr>
                <a:endParaRPr lang="en-GB" sz="1539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473011" y="3285368"/>
                <a:ext cx="1335107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Unternehmensziele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5343134" y="3285368"/>
                <a:ext cx="1413839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Beschaffungskontext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407867" y="3285368"/>
                <a:ext cx="1241376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Politik</a:t>
                </a:r>
                <a:r>
                  <a:rPr lang="en-AU" sz="941" kern="0" dirty="0">
                    <a:solidFill>
                      <a:srgbClr val="444953"/>
                    </a:solidFill>
                    <a:latin typeface="Calibri"/>
                  </a:rPr>
                  <a:t> &amp; </a:t>
                </a: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Strategie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sp>
            <p:nvSpPr>
              <p:cNvPr id="41" name="Plus 40"/>
              <p:cNvSpPr/>
              <p:nvPr/>
            </p:nvSpPr>
            <p:spPr>
              <a:xfrm>
                <a:off x="4775309" y="2844990"/>
                <a:ext cx="491656" cy="528979"/>
              </a:xfrm>
              <a:prstGeom prst="mathPlus">
                <a:avLst>
                  <a:gd name="adj1" fmla="val 12075"/>
                </a:avLst>
              </a:prstGeom>
              <a:gradFill rotWithShape="1">
                <a:gsLst>
                  <a:gs pos="0">
                    <a:srgbClr val="7C267A">
                      <a:tint val="50000"/>
                      <a:satMod val="300000"/>
                    </a:srgbClr>
                  </a:gs>
                  <a:gs pos="35000">
                    <a:srgbClr val="7C267A">
                      <a:tint val="37000"/>
                      <a:satMod val="300000"/>
                    </a:srgbClr>
                  </a:gs>
                  <a:gs pos="100000">
                    <a:srgbClr val="7C267A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7C267A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781903">
                  <a:defRPr/>
                </a:pPr>
                <a:endParaRPr lang="en-GB" sz="1539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Equal 41"/>
              <p:cNvSpPr/>
              <p:nvPr/>
            </p:nvSpPr>
            <p:spPr>
              <a:xfrm>
                <a:off x="6830723" y="2994092"/>
                <a:ext cx="452825" cy="297672"/>
              </a:xfrm>
              <a:prstGeom prst="mathEqual">
                <a:avLst>
                  <a:gd name="adj1" fmla="val 12595"/>
                  <a:gd name="adj2" fmla="val 38197"/>
                </a:avLst>
              </a:prstGeom>
              <a:gradFill rotWithShape="1">
                <a:gsLst>
                  <a:gs pos="0">
                    <a:srgbClr val="7C267A">
                      <a:tint val="50000"/>
                      <a:satMod val="300000"/>
                    </a:srgbClr>
                  </a:gs>
                  <a:gs pos="35000">
                    <a:srgbClr val="7C267A">
                      <a:tint val="37000"/>
                      <a:satMod val="300000"/>
                    </a:srgbClr>
                  </a:gs>
                  <a:gs pos="100000">
                    <a:srgbClr val="7C267A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7C267A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781903">
                  <a:defRPr/>
                </a:pPr>
                <a:endParaRPr lang="en-GB" sz="1539" kern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rgbClr val="7C267A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2072" y="2574921"/>
                <a:ext cx="698838" cy="698838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rgbClr val="7C267A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4706" y="2587249"/>
                <a:ext cx="875204" cy="667471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srgbClr val="7C267A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3199" y="2518649"/>
                <a:ext cx="827184" cy="827184"/>
              </a:xfrm>
              <a:prstGeom prst="rect">
                <a:avLst/>
              </a:prstGeom>
            </p:spPr>
          </p:pic>
        </p:grpSp>
      </p:grpSp>
      <p:grpSp>
        <p:nvGrpSpPr>
          <p:cNvPr id="46" name="Group 45"/>
          <p:cNvGrpSpPr/>
          <p:nvPr/>
        </p:nvGrpSpPr>
        <p:grpSpPr>
          <a:xfrm>
            <a:off x="2426961" y="3974436"/>
            <a:ext cx="5902120" cy="1218955"/>
            <a:chOff x="1932931" y="3885201"/>
            <a:chExt cx="6902201" cy="1425500"/>
          </a:xfrm>
        </p:grpSpPr>
        <p:cxnSp>
          <p:nvCxnSpPr>
            <p:cNvPr id="47" name="Straight Connector 46"/>
            <p:cNvCxnSpPr>
              <a:stCxn id="10" idx="3"/>
              <a:endCxn id="49" idx="1"/>
            </p:cNvCxnSpPr>
            <p:nvPr/>
          </p:nvCxnSpPr>
          <p:spPr>
            <a:xfrm flipV="1">
              <a:off x="1932931" y="4482605"/>
              <a:ext cx="1558949" cy="828096"/>
            </a:xfrm>
            <a:prstGeom prst="line">
              <a:avLst/>
            </a:prstGeom>
            <a:noFill/>
            <a:ln w="9525" cap="flat" cmpd="sng" algn="ctr">
              <a:solidFill>
                <a:srgbClr val="1275A5">
                  <a:lumMod val="75000"/>
                </a:srgbClr>
              </a:solidFill>
              <a:prstDash val="dash"/>
            </a:ln>
            <a:effectLst/>
          </p:spPr>
        </p:cxnSp>
        <p:grpSp>
          <p:nvGrpSpPr>
            <p:cNvPr id="48" name="Group 47"/>
            <p:cNvGrpSpPr/>
            <p:nvPr/>
          </p:nvGrpSpPr>
          <p:grpSpPr>
            <a:xfrm>
              <a:off x="3491880" y="3885201"/>
              <a:ext cx="5343252" cy="1071893"/>
              <a:chOff x="3491880" y="3885201"/>
              <a:chExt cx="5343252" cy="1071893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3491880" y="4017254"/>
                <a:ext cx="5256584" cy="93070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1275A5">
                    <a:lumMod val="75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781903">
                  <a:defRPr/>
                </a:pPr>
                <a:endParaRPr lang="en-GB" sz="1539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619379" y="4626264"/>
                <a:ext cx="695860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Führung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388343" y="4626264"/>
                <a:ext cx="872076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Mitarbeiter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228141" y="4510484"/>
                <a:ext cx="911443" cy="446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Interessens</a:t>
                </a:r>
                <a:r>
                  <a:rPr lang="en-AU" sz="941" kern="0" dirty="0">
                    <a:solidFill>
                      <a:srgbClr val="444953"/>
                    </a:solidFill>
                    <a:latin typeface="Calibri"/>
                  </a:rPr>
                  <a:t>-</a:t>
                </a:r>
              </a:p>
              <a:p>
                <a:pPr algn="ctr" defTabSz="781903">
                  <a:defRPr/>
                </a:pP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gruppen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12407" y="4626264"/>
                <a:ext cx="782093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Pioritäten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931573" y="4626264"/>
                <a:ext cx="1048290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Berichtswesen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844955" y="4626264"/>
                <a:ext cx="990177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Beschwerden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srgbClr val="1275A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3521" y="3976339"/>
                <a:ext cx="597629" cy="603450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1275A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0627" y="3997551"/>
                <a:ext cx="583821" cy="578655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rgbClr val="1275A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4800" y="3990972"/>
                <a:ext cx="568282" cy="568282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prstClr val="black"/>
                  <a:srgbClr val="1275A5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1145" y="3885201"/>
                <a:ext cx="839256" cy="754251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1275A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28255" y="3978366"/>
                <a:ext cx="657695" cy="657695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16" cstate="print">
                <a:duotone>
                  <a:srgbClr val="1275A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1688" y="4031593"/>
                <a:ext cx="606004" cy="531852"/>
              </a:xfrm>
              <a:prstGeom prst="rect">
                <a:avLst/>
              </a:prstGeom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2426961" y="5051408"/>
            <a:ext cx="5828009" cy="963723"/>
            <a:chOff x="2426961" y="5051408"/>
            <a:chExt cx="5828009" cy="963723"/>
          </a:xfrm>
        </p:grpSpPr>
        <p:sp>
          <p:nvSpPr>
            <p:cNvPr id="63" name="Rectangle 62"/>
            <p:cNvSpPr/>
            <p:nvPr/>
          </p:nvSpPr>
          <p:spPr>
            <a:xfrm>
              <a:off x="3760029" y="5219281"/>
              <a:ext cx="4494941" cy="7958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76923C">
                  <a:lumMod val="7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781903">
                <a:defRPr/>
              </a:pPr>
              <a:endParaRPr lang="en-GB" sz="1539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64" name="Straight Connector 63"/>
            <p:cNvCxnSpPr>
              <a:stCxn id="9" idx="3"/>
              <a:endCxn id="63" idx="1"/>
            </p:cNvCxnSpPr>
            <p:nvPr/>
          </p:nvCxnSpPr>
          <p:spPr>
            <a:xfrm flipV="1">
              <a:off x="2426961" y="5617206"/>
              <a:ext cx="1333068" cy="213222"/>
            </a:xfrm>
            <a:prstGeom prst="line">
              <a:avLst/>
            </a:prstGeom>
            <a:noFill/>
            <a:ln w="9525" cap="flat" cmpd="sng" algn="ctr">
              <a:solidFill>
                <a:schemeClr val="accent6">
                  <a:lumMod val="75000"/>
                </a:schemeClr>
              </a:solidFill>
              <a:prstDash val="dash"/>
            </a:ln>
            <a:effectLst/>
          </p:spPr>
        </p:cxnSp>
        <p:sp>
          <p:nvSpPr>
            <p:cNvPr id="65" name="Chevron 64"/>
            <p:cNvSpPr/>
            <p:nvPr/>
          </p:nvSpPr>
          <p:spPr>
            <a:xfrm>
              <a:off x="4059928" y="5558815"/>
              <a:ext cx="1363128" cy="346121"/>
            </a:xfrm>
            <a:prstGeom prst="chevron">
              <a:avLst/>
            </a:prstGeom>
            <a:solidFill>
              <a:srgbClr val="76923C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781903">
                <a:defRPr/>
              </a:pPr>
              <a:r>
                <a:rPr lang="en-AU" sz="1197" kern="0" dirty="0" err="1">
                  <a:solidFill>
                    <a:srgbClr val="444953">
                      <a:lumMod val="75000"/>
                    </a:srgbClr>
                  </a:solidFill>
                  <a:latin typeface="Segoe Print" pitchFamily="2" charset="0"/>
                </a:rPr>
                <a:t>planen</a:t>
              </a:r>
              <a:endParaRPr lang="en-GB" sz="1197" kern="0" dirty="0">
                <a:solidFill>
                  <a:srgbClr val="444953">
                    <a:lumMod val="75000"/>
                  </a:srgbClr>
                </a:solidFill>
                <a:latin typeface="Segoe Print" pitchFamily="2" charset="0"/>
              </a:endParaRPr>
            </a:p>
          </p:txBody>
        </p:sp>
        <p:sp>
          <p:nvSpPr>
            <p:cNvPr id="66" name="Chevron 65"/>
            <p:cNvSpPr/>
            <p:nvPr/>
          </p:nvSpPr>
          <p:spPr>
            <a:xfrm>
              <a:off x="5355900" y="5559315"/>
              <a:ext cx="1363128" cy="345621"/>
            </a:xfrm>
            <a:prstGeom prst="chevron">
              <a:avLst/>
            </a:prstGeom>
            <a:solidFill>
              <a:srgbClr val="76923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781903">
                <a:defRPr/>
              </a:pPr>
              <a:r>
                <a:rPr lang="en-GB" sz="1197" kern="0" dirty="0" err="1">
                  <a:solidFill>
                    <a:srgbClr val="444953">
                      <a:lumMod val="75000"/>
                    </a:srgbClr>
                  </a:solidFill>
                  <a:latin typeface="Segoe Print" pitchFamily="2" charset="0"/>
                </a:rPr>
                <a:t>beschaffen</a:t>
              </a:r>
              <a:endParaRPr lang="en-GB" sz="1197" kern="0" dirty="0">
                <a:solidFill>
                  <a:srgbClr val="444953">
                    <a:lumMod val="75000"/>
                  </a:srgbClr>
                </a:solidFill>
                <a:latin typeface="Segoe Print" pitchFamily="2" charset="0"/>
              </a:endParaRPr>
            </a:p>
          </p:txBody>
        </p:sp>
        <p:sp>
          <p:nvSpPr>
            <p:cNvPr id="67" name="Chevron 66"/>
            <p:cNvSpPr/>
            <p:nvPr/>
          </p:nvSpPr>
          <p:spPr>
            <a:xfrm>
              <a:off x="6645543" y="5559315"/>
              <a:ext cx="1363128" cy="345621"/>
            </a:xfrm>
            <a:prstGeom prst="chevron">
              <a:avLst/>
            </a:prstGeom>
            <a:solidFill>
              <a:srgbClr val="76923C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781903">
                <a:defRPr/>
              </a:pPr>
              <a:r>
                <a:rPr lang="en-AU" sz="1197" kern="0" dirty="0" err="1">
                  <a:solidFill>
                    <a:srgbClr val="444953">
                      <a:lumMod val="75000"/>
                    </a:srgbClr>
                  </a:solidFill>
                  <a:latin typeface="Segoe Print" pitchFamily="2" charset="0"/>
                </a:rPr>
                <a:t>steuern</a:t>
              </a:r>
              <a:endParaRPr lang="en-GB" sz="1197" kern="0" dirty="0">
                <a:solidFill>
                  <a:srgbClr val="444953">
                    <a:lumMod val="75000"/>
                  </a:srgbClr>
                </a:solidFill>
                <a:latin typeface="Segoe Print" pitchFamily="2" charset="0"/>
              </a:endParaRP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7" cstate="print">
              <a:duotone>
                <a:srgbClr val="76923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837" y="5081120"/>
              <a:ext cx="466741" cy="46674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8" cstate="print">
              <a:duotone>
                <a:srgbClr val="76923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2248" y="5076843"/>
              <a:ext cx="456082" cy="456082"/>
            </a:xfrm>
            <a:prstGeom prst="rect">
              <a:avLst/>
            </a:prstGeom>
          </p:spPr>
        </p:pic>
        <p:sp>
          <p:nvSpPr>
            <p:cNvPr id="70" name="Oval 69"/>
            <p:cNvSpPr/>
            <p:nvPr/>
          </p:nvSpPr>
          <p:spPr>
            <a:xfrm>
              <a:off x="6961905" y="5088873"/>
              <a:ext cx="533236" cy="3186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81903">
                <a:defRPr/>
              </a:pPr>
              <a:endParaRPr lang="en-GB" sz="1368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9" cstate="print">
              <a:duotone>
                <a:srgbClr val="76923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42324" y="5051408"/>
              <a:ext cx="554171" cy="554171"/>
            </a:xfrm>
            <a:prstGeom prst="rect">
              <a:avLst/>
            </a:prstGeom>
          </p:spPr>
        </p:pic>
      </p:grpSp>
      <p:sp>
        <p:nvSpPr>
          <p:cNvPr id="72" name="TextBox 71"/>
          <p:cNvSpPr txBox="1"/>
          <p:nvPr/>
        </p:nvSpPr>
        <p:spPr>
          <a:xfrm>
            <a:off x="1612569" y="999233"/>
            <a:ext cx="5519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Finale Version – </a:t>
            </a:r>
            <a:r>
              <a:rPr lang="en-AU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Auszüge</a:t>
            </a:r>
            <a:endParaRPr lang="en-A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658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3670" y="6306051"/>
            <a:ext cx="2133962" cy="34344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F1066-BC97-4A0F-9612-333FA13CB625}" type="slidenum">
              <a:rPr lang="en-GB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6206" y="243953"/>
            <a:ext cx="8229057" cy="800914"/>
          </a:xfrm>
        </p:spPr>
        <p:txBody>
          <a:bodyPr/>
          <a:lstStyle/>
          <a:p>
            <a:r>
              <a:rPr lang="en-GB" altLang="en-US" sz="2800" dirty="0">
                <a:latin typeface="Trebuchet MS" panose="020B0603020202020204" pitchFamily="34" charset="0"/>
              </a:rPr>
              <a:t>ISO 20400 </a:t>
            </a:r>
            <a:r>
              <a:rPr lang="en-GB" altLang="en-US" sz="2800" dirty="0" err="1">
                <a:latin typeface="Trebuchet MS" panose="020B0603020202020204" pitchFamily="34" charset="0"/>
              </a:rPr>
              <a:t>Vorteile</a:t>
            </a:r>
            <a:endParaRPr lang="en-GB" altLang="en-US" sz="2800" dirty="0">
              <a:latin typeface="Trebuchet MS" panose="020B0603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340768"/>
            <a:ext cx="8047719" cy="537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200"/>
              </a:spcAft>
              <a:buSzPct val="125000"/>
              <a:buBlip>
                <a:blip r:embed="rId3"/>
              </a:buBlip>
            </a:pPr>
            <a:r>
              <a:rPr lang="en-GB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Nutzen</a:t>
            </a:r>
            <a:r>
              <a:rPr lang="en-GB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Sie </a:t>
            </a:r>
            <a:r>
              <a:rPr lang="en-GB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einen</a:t>
            </a:r>
            <a:r>
              <a:rPr lang="en-GB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praxisnahen</a:t>
            </a:r>
            <a:r>
              <a:rPr lang="en-GB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Rahmen</a:t>
            </a:r>
            <a:r>
              <a:rPr lang="en-GB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für</a:t>
            </a:r>
            <a:r>
              <a:rPr lang="en-GB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GB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Zusammenarbeit</a:t>
            </a:r>
            <a:r>
              <a:rPr lang="en-GB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von </a:t>
            </a:r>
            <a:r>
              <a:rPr lang="en-GB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Beschaffungsprozessen</a:t>
            </a:r>
            <a:r>
              <a:rPr lang="en-GB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CSR und </a:t>
            </a:r>
            <a:r>
              <a:rPr lang="en-GB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weiteren</a:t>
            </a:r>
            <a:r>
              <a:rPr lang="en-GB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Schlüsselfunktionen</a:t>
            </a:r>
            <a:r>
              <a:rPr lang="en-GB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AU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SzPct val="125000"/>
              <a:buBlip>
                <a:blip r:embed="rId3"/>
              </a:buBlip>
            </a:pP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Schützen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Sie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Ihre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Reputation,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indem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Sie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effiziengt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Nachhaltigkeitsrisiken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Ihrer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Lieferkette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steuern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AU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SzPct val="125000"/>
              <a:buBlip>
                <a:blip r:embed="rId3"/>
              </a:buBlip>
            </a:pP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Greifen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Sie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zukünftigen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Kundenanforderungen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regulatorischen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Entscheidungen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AU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SzPct val="125000"/>
              <a:buBlip>
                <a:blip r:embed="rId3"/>
              </a:buBlip>
            </a:pP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Nutzen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Sie die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Chancen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für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Innovationen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Ihrem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Wettbewerbsvorteil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AU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SzPct val="125000"/>
              <a:buBlip>
                <a:blip r:embed="rId3"/>
              </a:buBlip>
            </a:pP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Zeigen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Sie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Ihr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Engagement in der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Lieferkette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Bezug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auf  GRI, DJSI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oder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weitere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Indices.</a:t>
            </a:r>
            <a:endParaRPr lang="en-AU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060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82805"/>
            <a:ext cx="5616624" cy="21245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275093"/>
            <a:ext cx="9144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err="1">
                <a:solidFill>
                  <a:srgbClr val="555555"/>
                </a:solidFill>
                <a:latin typeface="Montserrat"/>
              </a:rPr>
              <a:t>Entwickelt</a:t>
            </a:r>
            <a:r>
              <a:rPr lang="en-AU" sz="2800" dirty="0">
                <a:solidFill>
                  <a:srgbClr val="555555"/>
                </a:solidFill>
                <a:latin typeface="Montserrat"/>
              </a:rPr>
              <a:t> </a:t>
            </a:r>
            <a:r>
              <a:rPr lang="en-AU" sz="2800" dirty="0" err="1">
                <a:solidFill>
                  <a:srgbClr val="555555"/>
                </a:solidFill>
                <a:latin typeface="Montserrat"/>
              </a:rPr>
              <a:t>für</a:t>
            </a:r>
            <a:r>
              <a:rPr lang="en-AU" sz="2800" dirty="0">
                <a:solidFill>
                  <a:srgbClr val="555555"/>
                </a:solidFill>
                <a:latin typeface="Montserrat"/>
              </a:rPr>
              <a:t> die ISO20400 </a:t>
            </a:r>
            <a:r>
              <a:rPr lang="en-AU" sz="2800" dirty="0" err="1">
                <a:solidFill>
                  <a:srgbClr val="555555"/>
                </a:solidFill>
                <a:latin typeface="Montserrat"/>
              </a:rPr>
              <a:t>Gemeinschaft</a:t>
            </a:r>
            <a:endParaRPr lang="en-AU" sz="2800" dirty="0">
              <a:solidFill>
                <a:srgbClr val="555555"/>
              </a:solidFill>
              <a:latin typeface="Montserrat"/>
            </a:endParaRPr>
          </a:p>
          <a:p>
            <a:pPr algn="ctr"/>
            <a:r>
              <a:rPr lang="en-AU" sz="2800" i="1" dirty="0">
                <a:solidFill>
                  <a:srgbClr val="555555"/>
                </a:solidFill>
                <a:latin typeface="Montserrat"/>
              </a:rPr>
              <a:t>von der ISO20400 </a:t>
            </a:r>
            <a:r>
              <a:rPr lang="en-AU" sz="2800" i="1" dirty="0" err="1">
                <a:solidFill>
                  <a:srgbClr val="555555"/>
                </a:solidFill>
                <a:latin typeface="Montserrat"/>
              </a:rPr>
              <a:t>Gemeinschaft</a:t>
            </a:r>
            <a:endParaRPr lang="en-AU" sz="2800" i="1" dirty="0">
              <a:solidFill>
                <a:srgbClr val="555555"/>
              </a:solidFill>
              <a:latin typeface="Montserrat"/>
            </a:endParaRPr>
          </a:p>
          <a:p>
            <a:pPr algn="ctr"/>
            <a:endParaRPr lang="en-AU" sz="2800" i="1" dirty="0">
              <a:solidFill>
                <a:srgbClr val="555555"/>
              </a:solidFill>
              <a:latin typeface="Montserrat"/>
            </a:endParaRPr>
          </a:p>
          <a:p>
            <a:pPr algn="ctr"/>
            <a:r>
              <a:rPr lang="en-AU" sz="1000" i="1" dirty="0" err="1">
                <a:solidFill>
                  <a:srgbClr val="555555"/>
                </a:solidFill>
                <a:latin typeface="Montserrat"/>
              </a:rPr>
              <a:t>deutschsprachige</a:t>
            </a:r>
            <a:r>
              <a:rPr lang="en-AU" sz="1000" i="1" dirty="0">
                <a:solidFill>
                  <a:srgbClr val="555555"/>
                </a:solidFill>
                <a:latin typeface="Montserrat"/>
              </a:rPr>
              <a:t> </a:t>
            </a:r>
            <a:r>
              <a:rPr lang="en-AU" sz="1000" i="1" dirty="0" err="1">
                <a:solidFill>
                  <a:srgbClr val="555555"/>
                </a:solidFill>
                <a:latin typeface="Montserrat"/>
              </a:rPr>
              <a:t>Übersetzung</a:t>
            </a:r>
            <a:r>
              <a:rPr lang="en-AU" sz="1000" i="1" dirty="0">
                <a:solidFill>
                  <a:srgbClr val="555555"/>
                </a:solidFill>
                <a:latin typeface="Montserrat"/>
              </a:rPr>
              <a:t>: Michael Niemeier (DNV GL), Stand: 11. August 2017</a:t>
            </a:r>
          </a:p>
        </p:txBody>
      </p:sp>
    </p:spTree>
    <p:extLst>
      <p:ext uri="{BB962C8B-B14F-4D97-AF65-F5344CB8AC3E}">
        <p14:creationId xmlns:p14="http://schemas.microsoft.com/office/powerpoint/2010/main" val="3443419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3"/>
          <a:stretch/>
        </p:blipFill>
        <p:spPr>
          <a:xfrm>
            <a:off x="0" y="-27384"/>
            <a:ext cx="9185071" cy="688538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3A94-A7DE-4AA0-ACC8-585A7162920A}" type="slidenum">
              <a:rPr lang="fr-BE" smtClean="0"/>
              <a:t>2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-1" y="4077072"/>
            <a:ext cx="91850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Wozu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ein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ISO Standard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für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nachhaltige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Beschaffung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?</a:t>
            </a:r>
            <a:endParaRPr lang="en-A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22" y="162685"/>
            <a:ext cx="1210804" cy="4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4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>
          <a:xfrm>
            <a:off x="251520" y="389034"/>
            <a:ext cx="7200800" cy="344382"/>
          </a:xfrm>
        </p:spPr>
        <p:txBody>
          <a:bodyPr/>
          <a:lstStyle/>
          <a:p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Die </a:t>
            </a:r>
            <a:r>
              <a:rPr lang="en-US" sz="2000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Lieferketten</a:t>
            </a: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tragen</a:t>
            </a: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in der Regel </a:t>
            </a:r>
            <a:r>
              <a:rPr lang="en-US" sz="2000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mehr</a:t>
            </a: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als</a:t>
            </a: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die </a:t>
            </a:r>
            <a:r>
              <a:rPr lang="en-US" sz="2000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Hälfte</a:t>
            </a: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zum</a:t>
            </a: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Umsatz</a:t>
            </a: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eines</a:t>
            </a: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Unternehmens</a:t>
            </a: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bei</a:t>
            </a: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.</a:t>
            </a:r>
            <a:endParaRPr lang="en-AU" sz="2000" dirty="0"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5789011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Die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Nachhaltigkeitsziele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von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Unternehmen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können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nicht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vollständig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ohne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den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Beitrag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der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Lieferketten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erreicht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werden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. </a:t>
            </a:r>
            <a:endParaRPr lang="en-AU" sz="2000" dirty="0">
              <a:solidFill>
                <a:schemeClr val="tx2"/>
              </a:solidFill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9667" y="2583908"/>
            <a:ext cx="1879388" cy="180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/>
              <a:t>100%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398" y="1807337"/>
            <a:ext cx="2366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Unternehmensumsatz</a:t>
            </a:r>
            <a:endParaRPr lang="en-A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802126" y="1124744"/>
            <a:ext cx="3423969" cy="1800000"/>
            <a:chOff x="5092565" y="620688"/>
            <a:chExt cx="3423969" cy="1800000"/>
          </a:xfrm>
        </p:grpSpPr>
        <p:sp>
          <p:nvSpPr>
            <p:cNvPr id="3" name="Pie 2"/>
            <p:cNvSpPr/>
            <p:nvPr/>
          </p:nvSpPr>
          <p:spPr>
            <a:xfrm>
              <a:off x="5092565" y="620688"/>
              <a:ext cx="1823163" cy="1800000"/>
            </a:xfrm>
            <a:prstGeom prst="pie">
              <a:avLst>
                <a:gd name="adj1" fmla="val 5447618"/>
                <a:gd name="adj2" fmla="val 15171997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52238" y="1368108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err="1">
                  <a:solidFill>
                    <a:schemeClr val="accent5">
                      <a:lumMod val="75000"/>
                    </a:schemeClr>
                  </a:solidFill>
                </a:rPr>
                <a:t>Interner</a:t>
              </a:r>
              <a:r>
                <a:rPr lang="en-AU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AU" dirty="0" err="1">
                  <a:solidFill>
                    <a:schemeClr val="accent5">
                      <a:lumMod val="75000"/>
                    </a:schemeClr>
                  </a:solidFill>
                </a:rPr>
                <a:t>Umsatz</a:t>
              </a:r>
              <a:endParaRPr lang="en-AU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225151" y="1362532"/>
              <a:ext cx="7152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AU" sz="2400" dirty="0">
                  <a:solidFill>
                    <a:prstClr val="white"/>
                  </a:solidFill>
                </a:rPr>
                <a:t>40%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11960" y="3633849"/>
            <a:ext cx="3895534" cy="1800000"/>
            <a:chOff x="5140554" y="2882354"/>
            <a:chExt cx="3895534" cy="1800000"/>
          </a:xfrm>
        </p:grpSpPr>
        <p:sp>
          <p:nvSpPr>
            <p:cNvPr id="16" name="TextBox 15"/>
            <p:cNvSpPr txBox="1"/>
            <p:nvPr/>
          </p:nvSpPr>
          <p:spPr>
            <a:xfrm>
              <a:off x="6963717" y="3432795"/>
              <a:ext cx="20723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err="1">
                  <a:solidFill>
                    <a:schemeClr val="accent4"/>
                  </a:solidFill>
                </a:rPr>
                <a:t>Umsatz</a:t>
              </a:r>
              <a:r>
                <a:rPr lang="en-AU" dirty="0">
                  <a:solidFill>
                    <a:schemeClr val="accent4"/>
                  </a:solidFill>
                </a:rPr>
                <a:t> der </a:t>
              </a:r>
              <a:r>
                <a:rPr lang="en-AU" dirty="0" err="1">
                  <a:solidFill>
                    <a:schemeClr val="accent4"/>
                  </a:solidFill>
                </a:rPr>
                <a:t>Lieferkette</a:t>
              </a:r>
              <a:endParaRPr lang="en-AU" dirty="0">
                <a:solidFill>
                  <a:schemeClr val="accent4"/>
                </a:solidFill>
              </a:endParaRPr>
            </a:p>
          </p:txBody>
        </p:sp>
        <p:sp>
          <p:nvSpPr>
            <p:cNvPr id="19" name="Pie 18"/>
            <p:cNvSpPr/>
            <p:nvPr/>
          </p:nvSpPr>
          <p:spPr>
            <a:xfrm>
              <a:off x="5140554" y="2882354"/>
              <a:ext cx="1823163" cy="1800000"/>
            </a:xfrm>
            <a:prstGeom prst="pie">
              <a:avLst>
                <a:gd name="adj1" fmla="val 16209030"/>
                <a:gd name="adj2" fmla="val 6838674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43140" y="3548578"/>
              <a:ext cx="89479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AU" sz="3200" dirty="0">
                  <a:solidFill>
                    <a:prstClr val="white"/>
                  </a:solidFill>
                </a:rPr>
                <a:t>60%</a:t>
              </a:r>
            </a:p>
          </p:txBody>
        </p:sp>
      </p:grpSp>
      <p:cxnSp>
        <p:nvCxnSpPr>
          <p:cNvPr id="11" name="Elbow Connector 10"/>
          <p:cNvCxnSpPr>
            <a:stCxn id="6" idx="6"/>
          </p:cNvCxnSpPr>
          <p:nvPr/>
        </p:nvCxnSpPr>
        <p:spPr>
          <a:xfrm flipV="1">
            <a:off x="2649055" y="2189485"/>
            <a:ext cx="2153071" cy="1294423"/>
          </a:xfrm>
          <a:prstGeom prst="bentConnector3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6" idx="6"/>
          </p:cNvCxnSpPr>
          <p:nvPr/>
        </p:nvCxnSpPr>
        <p:spPr>
          <a:xfrm>
            <a:off x="2649055" y="3483908"/>
            <a:ext cx="2153071" cy="1153849"/>
          </a:xfrm>
          <a:prstGeom prst="bentConnector3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31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179512" y="397701"/>
            <a:ext cx="7019391" cy="390787"/>
          </a:xfrm>
        </p:spPr>
        <p:txBody>
          <a:bodyPr/>
          <a:lstStyle/>
          <a:p>
            <a:r>
              <a:rPr lang="en-GB" sz="2000" dirty="0">
                <a:latin typeface="Trebuchet MS" panose="020B0603020202020204" pitchFamily="34" charset="0"/>
              </a:rPr>
              <a:t>Die </a:t>
            </a:r>
            <a:r>
              <a:rPr lang="en-GB" sz="2000" dirty="0" err="1">
                <a:latin typeface="Trebuchet MS" panose="020B0603020202020204" pitchFamily="34" charset="0"/>
              </a:rPr>
              <a:t>Beschaffung</a:t>
            </a:r>
            <a:r>
              <a:rPr lang="en-GB" sz="2000" dirty="0">
                <a:latin typeface="Trebuchet MS" panose="020B0603020202020204" pitchFamily="34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</a:rPr>
              <a:t>nimmt</a:t>
            </a:r>
            <a:r>
              <a:rPr lang="en-GB" sz="2000" dirty="0">
                <a:latin typeface="Trebuchet MS" panose="020B0603020202020204" pitchFamily="34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</a:rPr>
              <a:t>eine</a:t>
            </a:r>
            <a:r>
              <a:rPr lang="en-GB" sz="2000" dirty="0">
                <a:latin typeface="Trebuchet MS" panose="020B0603020202020204" pitchFamily="34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</a:rPr>
              <a:t>zentrale</a:t>
            </a:r>
            <a:r>
              <a:rPr lang="en-GB" sz="2000" dirty="0">
                <a:latin typeface="Trebuchet MS" panose="020B0603020202020204" pitchFamily="34" charset="0"/>
              </a:rPr>
              <a:t> Rolle </a:t>
            </a:r>
            <a:r>
              <a:rPr lang="en-GB" sz="2000" dirty="0" err="1">
                <a:latin typeface="Trebuchet MS" panose="020B0603020202020204" pitchFamily="34" charset="0"/>
              </a:rPr>
              <a:t>bei</a:t>
            </a:r>
            <a:r>
              <a:rPr lang="en-GB" sz="2000" dirty="0">
                <a:latin typeface="Trebuchet MS" panose="020B0603020202020204" pitchFamily="34" charset="0"/>
              </a:rPr>
              <a:t> der </a:t>
            </a:r>
            <a:r>
              <a:rPr lang="en-GB" sz="2000" dirty="0" err="1">
                <a:latin typeface="Trebuchet MS" panose="020B0603020202020204" pitchFamily="34" charset="0"/>
              </a:rPr>
              <a:t>Steuerung</a:t>
            </a:r>
            <a:r>
              <a:rPr lang="en-GB" sz="2000" dirty="0">
                <a:latin typeface="Trebuchet MS" panose="020B0603020202020204" pitchFamily="34" charset="0"/>
              </a:rPr>
              <a:t> der </a:t>
            </a:r>
            <a:r>
              <a:rPr lang="en-GB" sz="2000" dirty="0" err="1">
                <a:latin typeface="Trebuchet MS" panose="020B0603020202020204" pitchFamily="34" charset="0"/>
              </a:rPr>
              <a:t>Lieferkette</a:t>
            </a:r>
            <a:r>
              <a:rPr lang="en-GB" sz="2000" dirty="0">
                <a:latin typeface="Trebuchet MS" panose="020B0603020202020204" pitchFamily="34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</a:rPr>
              <a:t>ein</a:t>
            </a:r>
            <a:r>
              <a:rPr lang="en-GB" sz="200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70678" y="6514557"/>
            <a:ext cx="2133962" cy="3434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F1066-BC97-4A0F-9612-333FA13CB62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41336" y="1298981"/>
            <a:ext cx="2088232" cy="2016224"/>
          </a:xfrm>
          <a:prstGeom prst="ellipse">
            <a:avLst/>
          </a:prstGeom>
          <a:solidFill>
            <a:srgbClr val="31B885"/>
          </a:solidFill>
          <a:ln w="25400" cap="flat" cmpd="sng" algn="ctr">
            <a:solidFill>
              <a:srgbClr val="31B885">
                <a:shade val="5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3324" y="3435508"/>
            <a:ext cx="25922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err="1">
                <a:solidFill>
                  <a:srgbClr val="31B885"/>
                </a:solidFill>
                <a:latin typeface="Arial"/>
              </a:rPr>
              <a:t>Personen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mit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Verantwortung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im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Bereich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der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Beschaffung</a:t>
            </a:r>
            <a:endParaRPr lang="en-US" sz="1400" dirty="0">
              <a:solidFill>
                <a:srgbClr val="31B885"/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31B885"/>
                </a:solidFill>
                <a:latin typeface="Arial"/>
              </a:rPr>
              <a:t>NB: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wichtige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Entscheidungen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werden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möglicherweise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nicht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vom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Team “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Beschaffung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”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getroffen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.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Jeder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, der in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Entscheidungen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rund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um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Beschaffung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involviert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ist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,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ist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Teil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des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Beschaffungsprozesses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.</a:t>
            </a:r>
            <a:endParaRPr lang="en-AU" sz="1400" dirty="0">
              <a:solidFill>
                <a:srgbClr val="31B885"/>
              </a:solidFill>
              <a:latin typeface="Arial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20956" y="1296343"/>
            <a:ext cx="2088232" cy="2016224"/>
          </a:xfrm>
          <a:prstGeom prst="ellipse">
            <a:avLst/>
          </a:prstGeom>
          <a:solidFill>
            <a:srgbClr val="D82A91"/>
          </a:solidFill>
          <a:ln w="25400" cap="flat" cmpd="sng" algn="ctr">
            <a:solidFill>
              <a:srgbClr val="D82A91">
                <a:shade val="5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2" name="Straight Arrow Connector 21"/>
          <p:cNvCxnSpPr>
            <a:stCxn id="21" idx="6"/>
            <a:endCxn id="19" idx="2"/>
          </p:cNvCxnSpPr>
          <p:nvPr/>
        </p:nvCxnSpPr>
        <p:spPr>
          <a:xfrm>
            <a:off x="2209188" y="2304455"/>
            <a:ext cx="1332148" cy="2638"/>
          </a:xfrm>
          <a:prstGeom prst="straightConnector1">
            <a:avLst/>
          </a:prstGeom>
          <a:noFill/>
          <a:ln w="57150" cap="flat" cmpd="sng" algn="ctr">
            <a:solidFill>
              <a:srgbClr val="797979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36980" y="3435508"/>
            <a:ext cx="2592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dirty="0">
                <a:solidFill>
                  <a:srgbClr val="D82A91">
                    <a:lumMod val="75000"/>
                  </a:srgbClr>
                </a:solidFill>
                <a:latin typeface="Arial"/>
              </a:rPr>
              <a:t>Interne Stakeholder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 err="1">
                <a:solidFill>
                  <a:srgbClr val="D82A91">
                    <a:lumMod val="75000"/>
                  </a:srgbClr>
                </a:solidFill>
                <a:latin typeface="Arial"/>
              </a:rPr>
              <a:t>Entscheider</a:t>
            </a:r>
            <a:endParaRPr lang="en-AU" sz="1400" dirty="0">
              <a:solidFill>
                <a:srgbClr val="D82A91">
                  <a:lumMod val="75000"/>
                </a:srgbClr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 err="1">
                <a:solidFill>
                  <a:srgbClr val="D82A91">
                    <a:lumMod val="75000"/>
                  </a:srgbClr>
                </a:solidFill>
                <a:latin typeface="Arial"/>
              </a:rPr>
              <a:t>Budgetverantwortliche</a:t>
            </a:r>
            <a:endParaRPr lang="en-AU" sz="1400" dirty="0">
              <a:solidFill>
                <a:srgbClr val="D82A91">
                  <a:lumMod val="75000"/>
                </a:srgbClr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 err="1">
                <a:solidFill>
                  <a:srgbClr val="D82A91">
                    <a:lumMod val="75000"/>
                  </a:srgbClr>
                </a:solidFill>
                <a:latin typeface="Arial"/>
              </a:rPr>
              <a:t>Schlüsselfunktionen</a:t>
            </a:r>
            <a:endParaRPr lang="en-AU" sz="1400" dirty="0">
              <a:solidFill>
                <a:srgbClr val="D82A91">
                  <a:lumMod val="75000"/>
                </a:srgbClr>
              </a:solidFill>
              <a:latin typeface="Arial"/>
            </a:endParaRPr>
          </a:p>
          <a:p>
            <a:endParaRPr lang="en-AU" sz="1400" dirty="0">
              <a:solidFill>
                <a:srgbClr val="D82A91">
                  <a:lumMod val="75000"/>
                </a:srgbClr>
              </a:solidFill>
              <a:latin typeface="Arial"/>
            </a:endParaRPr>
          </a:p>
          <a:p>
            <a:r>
              <a:rPr lang="en-AU" sz="1400" i="1" dirty="0" err="1">
                <a:solidFill>
                  <a:srgbClr val="D82A91">
                    <a:lumMod val="75000"/>
                  </a:srgbClr>
                </a:solidFill>
                <a:latin typeface="Arial"/>
              </a:rPr>
              <a:t>Unter</a:t>
            </a:r>
            <a:r>
              <a:rPr lang="en-AU" sz="1400" i="1" dirty="0">
                <a:solidFill>
                  <a:srgbClr val="D82A91">
                    <a:lumMod val="75000"/>
                  </a:srgbClr>
                </a:solidFill>
                <a:latin typeface="Arial"/>
              </a:rPr>
              <a:t> </a:t>
            </a:r>
            <a:r>
              <a:rPr lang="en-AU" sz="1400" i="1" dirty="0" err="1">
                <a:solidFill>
                  <a:srgbClr val="D82A91">
                    <a:lumMod val="75000"/>
                  </a:srgbClr>
                </a:solidFill>
                <a:latin typeface="Arial"/>
              </a:rPr>
              <a:t>dem</a:t>
            </a:r>
            <a:r>
              <a:rPr lang="en-AU" sz="1400" i="1" dirty="0">
                <a:solidFill>
                  <a:srgbClr val="D82A91">
                    <a:lumMod val="75000"/>
                  </a:srgbClr>
                </a:solidFill>
                <a:latin typeface="Arial"/>
              </a:rPr>
              <a:t> </a:t>
            </a:r>
            <a:r>
              <a:rPr lang="en-AU" sz="1400" i="1" dirty="0" err="1">
                <a:solidFill>
                  <a:srgbClr val="D82A91">
                    <a:lumMod val="75000"/>
                  </a:srgbClr>
                </a:solidFill>
                <a:latin typeface="Arial"/>
              </a:rPr>
              <a:t>Einfluss</a:t>
            </a:r>
            <a:r>
              <a:rPr lang="en-AU" sz="1400" i="1" dirty="0">
                <a:solidFill>
                  <a:srgbClr val="D82A91">
                    <a:lumMod val="75000"/>
                  </a:srgbClr>
                </a:solidFill>
                <a:latin typeface="Arial"/>
              </a:rPr>
              <a:t> von </a:t>
            </a:r>
            <a:r>
              <a:rPr lang="en-AU" sz="1400" i="1" dirty="0" err="1">
                <a:solidFill>
                  <a:srgbClr val="D82A91">
                    <a:lumMod val="75000"/>
                  </a:srgbClr>
                </a:solidFill>
                <a:latin typeface="Arial"/>
              </a:rPr>
              <a:t>externen</a:t>
            </a:r>
            <a:r>
              <a:rPr lang="en-AU" sz="1400" i="1" dirty="0">
                <a:solidFill>
                  <a:srgbClr val="D82A91">
                    <a:lumMod val="75000"/>
                  </a:srgbClr>
                </a:solidFill>
                <a:latin typeface="Arial"/>
              </a:rPr>
              <a:t> </a:t>
            </a:r>
            <a:r>
              <a:rPr lang="en-AU" sz="1400" i="1" dirty="0" err="1">
                <a:solidFill>
                  <a:srgbClr val="D82A91">
                    <a:lumMod val="75000"/>
                  </a:srgbClr>
                </a:solidFill>
                <a:latin typeface="Arial"/>
              </a:rPr>
              <a:t>Interessensgruppen</a:t>
            </a:r>
            <a:endParaRPr lang="en-AU" sz="1400" i="1" dirty="0">
              <a:solidFill>
                <a:srgbClr val="D82A91">
                  <a:lumMod val="75000"/>
                </a:srgbClr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 err="1">
                <a:solidFill>
                  <a:srgbClr val="D82A91">
                    <a:lumMod val="75000"/>
                  </a:srgbClr>
                </a:solidFill>
                <a:latin typeface="Arial"/>
              </a:rPr>
              <a:t>Regulierungsbehörden</a:t>
            </a:r>
            <a:endParaRPr lang="en-GB" sz="1400" dirty="0">
              <a:solidFill>
                <a:srgbClr val="D82A91">
                  <a:lumMod val="75000"/>
                </a:srgbClr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 err="1">
                <a:solidFill>
                  <a:srgbClr val="D82A91">
                    <a:lumMod val="75000"/>
                  </a:srgbClr>
                </a:solidFill>
                <a:latin typeface="Arial"/>
              </a:rPr>
              <a:t>Gemeinschaften</a:t>
            </a:r>
            <a:endParaRPr lang="en-AU" sz="1400" dirty="0">
              <a:solidFill>
                <a:srgbClr val="D82A91">
                  <a:lumMod val="75000"/>
                </a:srgbClr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>
                <a:solidFill>
                  <a:srgbClr val="D82A91">
                    <a:lumMod val="75000"/>
                  </a:srgbClr>
                </a:solidFill>
                <a:latin typeface="Arial"/>
              </a:rPr>
              <a:t>NGOs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76923" y="1238328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97979"/>
                </a:solidFill>
                <a:latin typeface="Arial"/>
              </a:rPr>
              <a:t>ANFORDERUNG</a:t>
            </a:r>
            <a:br>
              <a:rPr lang="en-US" sz="1200" b="1" dirty="0">
                <a:solidFill>
                  <a:srgbClr val="797979"/>
                </a:solidFill>
                <a:latin typeface="Arial"/>
              </a:rPr>
            </a:br>
            <a:r>
              <a:rPr lang="en-US" sz="1200" b="1" dirty="0">
                <a:solidFill>
                  <a:srgbClr val="797979"/>
                </a:solidFill>
                <a:latin typeface="Arial"/>
              </a:rPr>
              <a:t>ARBEITSUMFANG</a:t>
            </a:r>
            <a:br>
              <a:rPr lang="en-US" sz="1200" b="1" dirty="0">
                <a:solidFill>
                  <a:srgbClr val="797979"/>
                </a:solidFill>
                <a:latin typeface="Arial"/>
              </a:rPr>
            </a:br>
            <a:r>
              <a:rPr lang="en-US" sz="1200" b="1" dirty="0">
                <a:solidFill>
                  <a:srgbClr val="797979"/>
                </a:solidFill>
                <a:latin typeface="Arial"/>
              </a:rPr>
              <a:t>VORGABE</a:t>
            </a:r>
            <a:br>
              <a:rPr lang="en-US" sz="1200" b="1" dirty="0">
                <a:solidFill>
                  <a:srgbClr val="797979"/>
                </a:solidFill>
                <a:latin typeface="Arial"/>
              </a:rPr>
            </a:br>
            <a:r>
              <a:rPr lang="en-US" sz="1200" b="1" dirty="0">
                <a:solidFill>
                  <a:srgbClr val="797979"/>
                </a:solidFill>
                <a:latin typeface="Arial"/>
              </a:rPr>
              <a:t>…</a:t>
            </a:r>
            <a:endParaRPr lang="en-AU" sz="1200" b="1" dirty="0">
              <a:solidFill>
                <a:srgbClr val="797979"/>
              </a:solidFill>
              <a:latin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5467" y="2078935"/>
            <a:ext cx="19463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prstClr val="white"/>
                </a:solidFill>
                <a:latin typeface="Arial"/>
              </a:rPr>
              <a:t>Stakeholder</a:t>
            </a:r>
            <a:endParaRPr lang="en-AU" sz="1600" dirty="0">
              <a:solidFill>
                <a:prstClr val="white"/>
              </a:solidFill>
              <a:latin typeface="Arial"/>
            </a:endParaRPr>
          </a:p>
          <a:p>
            <a:pPr algn="ctr"/>
            <a:r>
              <a:rPr lang="en-AU" sz="1200" dirty="0">
                <a:solidFill>
                  <a:prstClr val="white"/>
                </a:solidFill>
                <a:latin typeface="Arial"/>
              </a:rPr>
              <a:t>ISO 26000</a:t>
            </a:r>
            <a:endParaRPr lang="en-GB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54579" y="2059771"/>
            <a:ext cx="2048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 err="1">
                <a:solidFill>
                  <a:prstClr val="white"/>
                </a:solidFill>
                <a:latin typeface="Arial"/>
              </a:rPr>
              <a:t>Beschaffung</a:t>
            </a:r>
            <a:br>
              <a:rPr lang="en-AU" sz="2400" b="1" dirty="0">
                <a:solidFill>
                  <a:prstClr val="white"/>
                </a:solidFill>
                <a:latin typeface="Arial"/>
              </a:rPr>
            </a:br>
            <a:r>
              <a:rPr lang="en-AU" sz="1200" dirty="0">
                <a:solidFill>
                  <a:prstClr val="white"/>
                </a:solidFill>
                <a:latin typeface="Arial"/>
              </a:rPr>
              <a:t>ISO 20400</a:t>
            </a:r>
            <a:endParaRPr lang="en-GB" sz="1600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23" name="Straight Arrow Connector 22"/>
          <p:cNvCxnSpPr>
            <a:stCxn id="19" idx="6"/>
            <a:endCxn id="20" idx="2"/>
          </p:cNvCxnSpPr>
          <p:nvPr/>
        </p:nvCxnSpPr>
        <p:spPr>
          <a:xfrm>
            <a:off x="5629568" y="2307093"/>
            <a:ext cx="1332148" cy="5908"/>
          </a:xfrm>
          <a:prstGeom prst="straightConnector1">
            <a:avLst/>
          </a:prstGeom>
          <a:noFill/>
          <a:ln w="57150" cap="flat" cmpd="sng" algn="ctr">
            <a:solidFill>
              <a:srgbClr val="797979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804248" y="3435508"/>
            <a:ext cx="2245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err="1">
                <a:solidFill>
                  <a:srgbClr val="00BBD6">
                    <a:lumMod val="75000"/>
                  </a:srgbClr>
                </a:solidFill>
                <a:latin typeface="Arial"/>
              </a:rPr>
              <a:t>Lieferanten</a:t>
            </a:r>
            <a:endParaRPr lang="en-US" sz="1400" dirty="0">
              <a:solidFill>
                <a:srgbClr val="00BBD6">
                  <a:lumMod val="75000"/>
                </a:srgbClr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>
                <a:solidFill>
                  <a:srgbClr val="00BBD6">
                    <a:lumMod val="75000"/>
                  </a:srgbClr>
                </a:solidFill>
                <a:latin typeface="Arial"/>
              </a:rPr>
              <a:t>Auftragnehmer</a:t>
            </a:r>
            <a:endParaRPr lang="en-US" sz="1400" dirty="0">
              <a:solidFill>
                <a:srgbClr val="00BBD6">
                  <a:lumMod val="75000"/>
                </a:srgbClr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>
                <a:solidFill>
                  <a:srgbClr val="00BBD6">
                    <a:lumMod val="75000"/>
                  </a:srgbClr>
                </a:solidFill>
                <a:latin typeface="Arial"/>
              </a:rPr>
              <a:t>Vermittler</a:t>
            </a:r>
            <a:endParaRPr lang="en-US" sz="1400" dirty="0">
              <a:solidFill>
                <a:srgbClr val="00BBD6">
                  <a:lumMod val="75000"/>
                </a:srgbClr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BBD6">
                    <a:lumMod val="75000"/>
                  </a:srgbClr>
                </a:solidFill>
                <a:latin typeface="Arial"/>
              </a:rPr>
              <a:t>...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>
                <a:solidFill>
                  <a:srgbClr val="00BBD6">
                    <a:lumMod val="75000"/>
                  </a:srgbClr>
                </a:solidFill>
                <a:latin typeface="Arial"/>
              </a:rPr>
              <a:t>Alle</a:t>
            </a:r>
            <a:r>
              <a:rPr lang="en-US" sz="1400" dirty="0">
                <a:solidFill>
                  <a:srgbClr val="00BBD6">
                    <a:lumMod val="75000"/>
                  </a:srgbClr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BBD6">
                    <a:lumMod val="75000"/>
                  </a:srgbClr>
                </a:solidFill>
                <a:latin typeface="Arial"/>
              </a:rPr>
              <a:t>Stufen</a:t>
            </a:r>
            <a:r>
              <a:rPr lang="en-US" sz="1400" dirty="0">
                <a:solidFill>
                  <a:srgbClr val="00BBD6">
                    <a:lumMod val="75000"/>
                  </a:srgbClr>
                </a:solidFill>
                <a:latin typeface="Arial"/>
              </a:rPr>
              <a:t> und </a:t>
            </a:r>
            <a:r>
              <a:rPr lang="en-US" sz="1400" dirty="0" err="1">
                <a:solidFill>
                  <a:srgbClr val="00BBD6">
                    <a:lumMod val="75000"/>
                  </a:srgbClr>
                </a:solidFill>
                <a:latin typeface="Arial"/>
              </a:rPr>
              <a:t>Glieder</a:t>
            </a:r>
            <a:r>
              <a:rPr lang="en-US" sz="1400" dirty="0">
                <a:solidFill>
                  <a:srgbClr val="00BBD6">
                    <a:lumMod val="75000"/>
                  </a:srgbClr>
                </a:solidFill>
                <a:latin typeface="Arial"/>
              </a:rPr>
              <a:t> der </a:t>
            </a:r>
            <a:r>
              <a:rPr lang="en-US" sz="1400" dirty="0" err="1">
                <a:solidFill>
                  <a:srgbClr val="00BBD6">
                    <a:lumMod val="75000"/>
                  </a:srgbClr>
                </a:solidFill>
                <a:latin typeface="Arial"/>
              </a:rPr>
              <a:t>Lieferkette</a:t>
            </a:r>
            <a:endParaRPr lang="en-AU" sz="1400" dirty="0">
              <a:solidFill>
                <a:srgbClr val="00BBD6">
                  <a:lumMod val="75000"/>
                </a:srgbClr>
              </a:solidFill>
              <a:latin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01693" y="1268879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97979"/>
                </a:solidFill>
                <a:latin typeface="Arial"/>
              </a:rPr>
              <a:t>VEREINBARUNG</a:t>
            </a:r>
            <a:br>
              <a:rPr lang="en-US" sz="1200" b="1" dirty="0">
                <a:solidFill>
                  <a:srgbClr val="797979"/>
                </a:solidFill>
                <a:latin typeface="Arial"/>
              </a:rPr>
            </a:br>
            <a:r>
              <a:rPr lang="en-US" sz="1200" b="1" dirty="0">
                <a:solidFill>
                  <a:srgbClr val="797979"/>
                </a:solidFill>
                <a:latin typeface="Arial"/>
              </a:rPr>
              <a:t>BESTELLUNG</a:t>
            </a:r>
            <a:br>
              <a:rPr lang="en-US" sz="1200" b="1" dirty="0">
                <a:solidFill>
                  <a:srgbClr val="797979"/>
                </a:solidFill>
                <a:latin typeface="Arial"/>
              </a:rPr>
            </a:br>
            <a:r>
              <a:rPr lang="en-US" sz="1200" b="1" dirty="0">
                <a:solidFill>
                  <a:srgbClr val="797979"/>
                </a:solidFill>
                <a:latin typeface="Arial"/>
              </a:rPr>
              <a:t>VERTRAG</a:t>
            </a:r>
            <a:br>
              <a:rPr lang="en-US" sz="1200" b="1" dirty="0">
                <a:solidFill>
                  <a:srgbClr val="797979"/>
                </a:solidFill>
                <a:latin typeface="Arial"/>
              </a:rPr>
            </a:br>
            <a:r>
              <a:rPr lang="en-US" sz="1200" b="1" dirty="0">
                <a:solidFill>
                  <a:srgbClr val="797979"/>
                </a:solidFill>
                <a:latin typeface="Arial"/>
              </a:rPr>
              <a:t>…</a:t>
            </a:r>
            <a:endParaRPr lang="en-AU" sz="1200" b="1" dirty="0">
              <a:solidFill>
                <a:srgbClr val="797979"/>
              </a:solidFill>
              <a:latin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97958" y="1304889"/>
            <a:ext cx="3240360" cy="2016224"/>
            <a:chOff x="6397958" y="1681405"/>
            <a:chExt cx="3240360" cy="2016224"/>
          </a:xfrm>
        </p:grpSpPr>
        <p:sp>
          <p:nvSpPr>
            <p:cNvPr id="20" name="Oval 19"/>
            <p:cNvSpPr/>
            <p:nvPr/>
          </p:nvSpPr>
          <p:spPr>
            <a:xfrm>
              <a:off x="6961716" y="1681405"/>
              <a:ext cx="2088232" cy="2016224"/>
            </a:xfrm>
            <a:prstGeom prst="ellipse">
              <a:avLst/>
            </a:prstGeom>
            <a:solidFill>
              <a:srgbClr val="00BBD6"/>
            </a:solidFill>
            <a:ln w="25400" cap="flat" cmpd="sng" algn="ctr">
              <a:solidFill>
                <a:srgbClr val="00BBD6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397958" y="2277019"/>
              <a:ext cx="32403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400" b="1" dirty="0" err="1">
                  <a:solidFill>
                    <a:prstClr val="white"/>
                  </a:solidFill>
                  <a:latin typeface="Arial"/>
                </a:rPr>
                <a:t>Lieferkette</a:t>
              </a:r>
              <a:endParaRPr lang="en-GB" sz="1600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316153" y="6033482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Beschaffung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ist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der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Schlüssel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, um die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Nachhaltigkeitsziele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eines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Unternehmens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zu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erreichen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.</a:t>
            </a:r>
            <a:endParaRPr lang="en-AU" sz="2000" dirty="0">
              <a:solidFill>
                <a:schemeClr val="tx2"/>
              </a:solidFill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7624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>
          <a:xfrm>
            <a:off x="263624" y="332656"/>
            <a:ext cx="6912768" cy="344382"/>
          </a:xfrm>
        </p:spPr>
        <p:txBody>
          <a:bodyPr/>
          <a:lstStyle/>
          <a:p>
            <a:pPr fontAlgn="b">
              <a:defRPr/>
            </a:pPr>
            <a:r>
              <a:rPr lang="en-US" sz="2000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Nachhaltigkeits</a:t>
            </a: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- und </a:t>
            </a:r>
            <a:r>
              <a:rPr lang="en-US" sz="2000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Beschaffungsteams</a:t>
            </a: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tun</a:t>
            </a: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sich</a:t>
            </a: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schwer</a:t>
            </a: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damit</a:t>
            </a: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, </a:t>
            </a:r>
            <a:r>
              <a:rPr lang="en-US" sz="2000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effektiv</a:t>
            </a: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zusammenzuarbeiten</a:t>
            </a: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…</a:t>
            </a:r>
            <a:endParaRPr lang="en-AU" sz="2000" dirty="0"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160" y="1484784"/>
            <a:ext cx="8941622" cy="3384376"/>
            <a:chOff x="640803" y="1628800"/>
            <a:chExt cx="7781270" cy="2880320"/>
          </a:xfrm>
        </p:grpSpPr>
        <p:pic>
          <p:nvPicPr>
            <p:cNvPr id="6" name="Picture 2" descr="Image result for fighti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1628800"/>
              <a:ext cx="3611746" cy="288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40803" y="1812650"/>
              <a:ext cx="2016224" cy="1650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AU" sz="2000" dirty="0" err="1">
                  <a:solidFill>
                    <a:schemeClr val="accent1"/>
                  </a:solidFill>
                </a:rPr>
                <a:t>Nachhaltigkeit</a:t>
              </a:r>
              <a:endParaRPr lang="en-AU" sz="2000" dirty="0">
                <a:solidFill>
                  <a:schemeClr val="accent1"/>
                </a:solidFill>
              </a:endParaRPr>
            </a:p>
            <a:p>
              <a:pPr algn="r"/>
              <a:r>
                <a:rPr lang="en-AU" sz="2000" dirty="0">
                  <a:solidFill>
                    <a:schemeClr val="accent1"/>
                  </a:solidFill>
                </a:rPr>
                <a:t>Umwelt</a:t>
              </a:r>
            </a:p>
            <a:p>
              <a:pPr algn="r"/>
              <a:r>
                <a:rPr lang="en-AU" sz="2000" dirty="0" err="1">
                  <a:solidFill>
                    <a:schemeClr val="accent1"/>
                  </a:solidFill>
                </a:rPr>
                <a:t>Vielfalt</a:t>
              </a:r>
              <a:endParaRPr lang="en-AU" sz="2000" dirty="0">
                <a:solidFill>
                  <a:schemeClr val="accent1"/>
                </a:solidFill>
              </a:endParaRPr>
            </a:p>
            <a:p>
              <a:pPr algn="r"/>
              <a:r>
                <a:rPr lang="en-AU" sz="2000" dirty="0" err="1">
                  <a:solidFill>
                    <a:schemeClr val="accent1"/>
                  </a:solidFill>
                </a:rPr>
                <a:t>ethischer</a:t>
              </a:r>
              <a:r>
                <a:rPr lang="en-AU" sz="2000" dirty="0">
                  <a:solidFill>
                    <a:schemeClr val="accent1"/>
                  </a:solidFill>
                </a:rPr>
                <a:t> </a:t>
              </a:r>
              <a:r>
                <a:rPr lang="en-AU" sz="2000" dirty="0" err="1">
                  <a:solidFill>
                    <a:schemeClr val="accent1"/>
                  </a:solidFill>
                </a:rPr>
                <a:t>Einkauf</a:t>
              </a:r>
              <a:endParaRPr lang="en-AU" sz="2000" dirty="0">
                <a:solidFill>
                  <a:schemeClr val="accent1"/>
                </a:solidFill>
              </a:endParaRPr>
            </a:p>
            <a:p>
              <a:pPr algn="r"/>
              <a:r>
                <a:rPr lang="en-AU" sz="2000" dirty="0" err="1">
                  <a:solidFill>
                    <a:schemeClr val="accent1"/>
                  </a:solidFill>
                </a:rPr>
                <a:t>Abfallmanagement</a:t>
              </a:r>
              <a:endParaRPr lang="en-AU" sz="2000" dirty="0">
                <a:solidFill>
                  <a:schemeClr val="accent1"/>
                </a:solidFill>
              </a:endParaRPr>
            </a:p>
            <a:p>
              <a:pPr algn="r"/>
              <a:r>
                <a:rPr lang="en-AU" sz="2000" dirty="0">
                  <a:solidFill>
                    <a:schemeClr val="accent1"/>
                  </a:solidFill>
                </a:rPr>
                <a:t>…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05849" y="1812650"/>
              <a:ext cx="2016224" cy="1388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dirty="0" err="1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Beschaffung</a:t>
              </a:r>
              <a:endParaRPr lang="en-AU" sz="20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  <a:p>
              <a:r>
                <a:rPr lang="en-AU" sz="2000" dirty="0" err="1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Einkauf</a:t>
              </a:r>
              <a:endParaRPr lang="en-AU" sz="20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  <a:p>
              <a:r>
                <a:rPr lang="en-AU" sz="2000" dirty="0" err="1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Auftraggeber</a:t>
              </a:r>
              <a:endParaRPr lang="en-AU" sz="20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  <a:p>
              <a:r>
                <a:rPr lang="en-AU" sz="2000" dirty="0" err="1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Kostenträger</a:t>
              </a:r>
              <a:endParaRPr lang="en-AU" sz="20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  <a:p>
              <a:r>
                <a:rPr lang="en-AU" sz="20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…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395536" y="5419414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Unternehmen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benötigen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eine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solide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Struktur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, um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alle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internen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Stakeholder in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einen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nachhaltigen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Beschaffungsprozess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einzubeziehen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.</a:t>
            </a:r>
            <a:endParaRPr lang="en-AU" sz="2000" dirty="0">
              <a:solidFill>
                <a:schemeClr val="tx2"/>
              </a:solidFill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1399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>
          <a:xfrm>
            <a:off x="251520" y="148598"/>
            <a:ext cx="7416824" cy="778097"/>
          </a:xfrm>
        </p:spPr>
        <p:txBody>
          <a:bodyPr/>
          <a:lstStyle/>
          <a:p>
            <a:r>
              <a:rPr lang="en-AU" sz="2000" dirty="0" err="1">
                <a:latin typeface="Trebuchet MS" panose="020B0603020202020204" pitchFamily="34" charset="0"/>
              </a:rPr>
              <a:t>Unsere</a:t>
            </a:r>
            <a:r>
              <a:rPr lang="en-AU" sz="2000" dirty="0">
                <a:latin typeface="Trebuchet MS" panose="020B0603020202020204" pitchFamily="34" charset="0"/>
              </a:rPr>
              <a:t> </a:t>
            </a:r>
            <a:r>
              <a:rPr lang="en-AU" sz="2000" dirty="0" err="1">
                <a:latin typeface="Trebuchet MS" panose="020B0603020202020204" pitchFamily="34" charset="0"/>
              </a:rPr>
              <a:t>Wirtschaft</a:t>
            </a:r>
            <a:r>
              <a:rPr lang="en-AU" sz="2000" dirty="0">
                <a:latin typeface="Trebuchet MS" panose="020B0603020202020204" pitchFamily="34" charset="0"/>
              </a:rPr>
              <a:t> </a:t>
            </a:r>
            <a:r>
              <a:rPr lang="en-AU" sz="2000" dirty="0" err="1">
                <a:latin typeface="Trebuchet MS" panose="020B0603020202020204" pitchFamily="34" charset="0"/>
              </a:rPr>
              <a:t>ist</a:t>
            </a:r>
            <a:r>
              <a:rPr lang="en-AU" sz="2000" dirty="0">
                <a:latin typeface="Trebuchet MS" panose="020B0603020202020204" pitchFamily="34" charset="0"/>
              </a:rPr>
              <a:t> global, </a:t>
            </a:r>
            <a:r>
              <a:rPr lang="en-AU" sz="2000" dirty="0" err="1">
                <a:latin typeface="Trebuchet MS" panose="020B0603020202020204" pitchFamily="34" charset="0"/>
              </a:rPr>
              <a:t>Lieferketten</a:t>
            </a:r>
            <a:r>
              <a:rPr lang="en-AU" sz="2000" dirty="0">
                <a:latin typeface="Trebuchet MS" panose="020B0603020202020204" pitchFamily="34" charset="0"/>
              </a:rPr>
              <a:t> </a:t>
            </a:r>
            <a:r>
              <a:rPr lang="en-AU" sz="2000" dirty="0" err="1">
                <a:latin typeface="Trebuchet MS" panose="020B0603020202020204" pitchFamily="34" charset="0"/>
              </a:rPr>
              <a:t>sind</a:t>
            </a:r>
            <a:r>
              <a:rPr lang="en-AU" sz="2000" dirty="0">
                <a:latin typeface="Trebuchet MS" panose="020B0603020202020204" pitchFamily="34" charset="0"/>
              </a:rPr>
              <a:t> international … </a:t>
            </a:r>
            <a:r>
              <a:rPr lang="en-AU" sz="2000" dirty="0" err="1">
                <a:latin typeface="Trebuchet MS" panose="020B0603020202020204" pitchFamily="34" charset="0"/>
              </a:rPr>
              <a:t>Wir</a:t>
            </a:r>
            <a:r>
              <a:rPr lang="en-AU" sz="2000" dirty="0">
                <a:latin typeface="Trebuchet MS" panose="020B0603020202020204" pitchFamily="34" charset="0"/>
              </a:rPr>
              <a:t> </a:t>
            </a:r>
            <a:r>
              <a:rPr lang="en-AU" sz="2000" dirty="0" err="1">
                <a:latin typeface="Trebuchet MS" panose="020B0603020202020204" pitchFamily="34" charset="0"/>
              </a:rPr>
              <a:t>müssen</a:t>
            </a:r>
            <a:r>
              <a:rPr lang="en-AU" sz="2000" dirty="0">
                <a:latin typeface="Trebuchet MS" panose="020B0603020202020204" pitchFamily="34" charset="0"/>
              </a:rPr>
              <a:t> </a:t>
            </a:r>
            <a:r>
              <a:rPr lang="en-AU" sz="2000" dirty="0" err="1">
                <a:latin typeface="Trebuchet MS" panose="020B0603020202020204" pitchFamily="34" charset="0"/>
              </a:rPr>
              <a:t>dieselbe</a:t>
            </a:r>
            <a:r>
              <a:rPr lang="en-AU" sz="2000" dirty="0">
                <a:latin typeface="Trebuchet MS" panose="020B0603020202020204" pitchFamily="34" charset="0"/>
              </a:rPr>
              <a:t> </a:t>
            </a:r>
            <a:r>
              <a:rPr lang="en-AU" sz="2000" dirty="0" err="1">
                <a:latin typeface="Trebuchet MS" panose="020B0603020202020204" pitchFamily="34" charset="0"/>
              </a:rPr>
              <a:t>Sprache</a:t>
            </a:r>
            <a:r>
              <a:rPr lang="en-AU" sz="2000" dirty="0">
                <a:latin typeface="Trebuchet MS" panose="020B0603020202020204" pitchFamily="34" charset="0"/>
              </a:rPr>
              <a:t> </a:t>
            </a:r>
            <a:r>
              <a:rPr lang="en-AU" sz="2000" dirty="0" err="1">
                <a:latin typeface="Trebuchet MS" panose="020B0603020202020204" pitchFamily="34" charset="0"/>
              </a:rPr>
              <a:t>sprechen</a:t>
            </a:r>
            <a:r>
              <a:rPr lang="en-AU" sz="2000" dirty="0">
                <a:latin typeface="Trebuchet MS" panose="020B0603020202020204" pitchFamily="34" charset="0"/>
              </a:rPr>
              <a:t>!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11560" y="3717033"/>
            <a:ext cx="7758126" cy="3024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2"/>
                </a:solidFill>
                <a:latin typeface="Articulate Narrow" panose="0200050604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AU" sz="2800" i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38% </a:t>
            </a:r>
            <a:r>
              <a:rPr lang="en-AU" sz="2000" b="0" i="1" dirty="0">
                <a:latin typeface="Trebuchet MS" pitchFamily="34" charset="0"/>
              </a:rPr>
              <a:t>der </a:t>
            </a:r>
            <a:r>
              <a:rPr lang="en-AU" sz="2000" b="0" i="1" dirty="0" err="1">
                <a:latin typeface="Trebuchet MS" pitchFamily="34" charset="0"/>
              </a:rPr>
              <a:t>Unternehmen</a:t>
            </a:r>
            <a:r>
              <a:rPr lang="en-AU" sz="2000" b="0" i="1" dirty="0">
                <a:latin typeface="Trebuchet MS" pitchFamily="34" charset="0"/>
              </a:rPr>
              <a:t> </a:t>
            </a:r>
            <a:r>
              <a:rPr lang="en-AU" sz="2000" b="0" i="1" dirty="0" err="1">
                <a:latin typeface="Trebuchet MS" pitchFamily="34" charset="0"/>
              </a:rPr>
              <a:t>sehen</a:t>
            </a:r>
            <a:r>
              <a:rPr lang="en-AU" sz="2000" b="0" i="1" dirty="0">
                <a:latin typeface="Trebuchet MS" pitchFamily="34" charset="0"/>
              </a:rPr>
              <a:t> </a:t>
            </a:r>
            <a:r>
              <a:rPr lang="en-AU" sz="2000" b="0" i="1" dirty="0" err="1">
                <a:latin typeface="Trebuchet MS" pitchFamily="34" charset="0"/>
              </a:rPr>
              <a:t>fehlende</a:t>
            </a:r>
            <a:r>
              <a:rPr lang="en-AU" sz="2000" b="0" i="1" dirty="0">
                <a:latin typeface="Trebuchet MS" pitchFamily="34" charset="0"/>
              </a:rPr>
              <a:t> </a:t>
            </a:r>
            <a:r>
              <a:rPr lang="en-AU" sz="2000" b="0" i="1" dirty="0" err="1">
                <a:latin typeface="Trebuchet MS" pitchFamily="34" charset="0"/>
              </a:rPr>
              <a:t>harmonsierte</a:t>
            </a:r>
            <a:r>
              <a:rPr lang="en-AU" sz="2000" b="0" i="1" dirty="0">
                <a:latin typeface="Trebuchet MS" pitchFamily="34" charset="0"/>
              </a:rPr>
              <a:t> </a:t>
            </a:r>
            <a:r>
              <a:rPr lang="en-AU" sz="2000" b="0" i="1" dirty="0" err="1">
                <a:latin typeface="Trebuchet MS" pitchFamily="34" charset="0"/>
              </a:rPr>
              <a:t>Rahmenbedingungen</a:t>
            </a:r>
            <a:r>
              <a:rPr lang="en-AU" sz="2000" b="0" i="1" dirty="0">
                <a:latin typeface="Trebuchet MS" pitchFamily="34" charset="0"/>
              </a:rPr>
              <a:t> </a:t>
            </a:r>
            <a:r>
              <a:rPr lang="en-AU" sz="2000" b="0" i="1" dirty="0" err="1">
                <a:latin typeface="Trebuchet MS" pitchFamily="34" charset="0"/>
              </a:rPr>
              <a:t>als</a:t>
            </a:r>
            <a:r>
              <a:rPr lang="en-AU" sz="2000" b="0" i="1" dirty="0">
                <a:latin typeface="Trebuchet MS" pitchFamily="34" charset="0"/>
              </a:rPr>
              <a:t> </a:t>
            </a:r>
            <a:r>
              <a:rPr lang="en-AU" sz="2000" b="0" i="1" dirty="0" err="1">
                <a:latin typeface="Trebuchet MS" pitchFamily="34" charset="0"/>
              </a:rPr>
              <a:t>hauptsächlichen</a:t>
            </a:r>
            <a:r>
              <a:rPr lang="en-AU" sz="2000" b="0" i="1" dirty="0">
                <a:latin typeface="Trebuchet MS" pitchFamily="34" charset="0"/>
              </a:rPr>
              <a:t> </a:t>
            </a:r>
            <a:r>
              <a:rPr lang="en-AU" sz="2000" b="0" i="1" dirty="0" err="1">
                <a:latin typeface="Trebuchet MS" pitchFamily="34" charset="0"/>
              </a:rPr>
              <a:t>Hinderungsgrund</a:t>
            </a:r>
            <a:r>
              <a:rPr lang="en-AU" sz="2000" b="0" i="1" dirty="0">
                <a:latin typeface="Trebuchet MS" pitchFamily="34" charset="0"/>
              </a:rPr>
              <a:t> </a:t>
            </a:r>
            <a:r>
              <a:rPr lang="en-AU" sz="2000" b="0" i="1" dirty="0" err="1">
                <a:latin typeface="Trebuchet MS" pitchFamily="34" charset="0"/>
              </a:rPr>
              <a:t>für</a:t>
            </a:r>
            <a:r>
              <a:rPr lang="en-AU" sz="2000" b="0" i="1" dirty="0">
                <a:latin typeface="Trebuchet MS" pitchFamily="34" charset="0"/>
              </a:rPr>
              <a:t> </a:t>
            </a:r>
            <a:r>
              <a:rPr lang="en-AU" sz="2000" b="0" i="1" dirty="0" err="1">
                <a:latin typeface="Trebuchet MS" pitchFamily="34" charset="0"/>
              </a:rPr>
              <a:t>nachhaltige</a:t>
            </a:r>
            <a:r>
              <a:rPr lang="en-AU" sz="2000" b="0" i="1" dirty="0">
                <a:latin typeface="Trebuchet MS" pitchFamily="34" charset="0"/>
              </a:rPr>
              <a:t> </a:t>
            </a:r>
            <a:r>
              <a:rPr lang="en-AU" sz="2000" b="0" i="1" dirty="0" err="1">
                <a:latin typeface="Trebuchet MS" pitchFamily="34" charset="0"/>
              </a:rPr>
              <a:t>Lieferketten</a:t>
            </a:r>
            <a:r>
              <a:rPr lang="en-AU" sz="2000" b="0" i="1" dirty="0">
                <a:latin typeface="Trebuchet MS" pitchFamily="34" charset="0"/>
              </a:rPr>
              <a:t>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67544" y="5733256"/>
            <a:ext cx="8133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0" dirty="0">
                <a:solidFill>
                  <a:schemeClr val="tx2"/>
                </a:solidFill>
              </a:rPr>
              <a:t>Quelle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: DNV GL,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Juli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2014.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Befragung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von 2.061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Fachleuten</a:t>
            </a:r>
            <a:r>
              <a:rPr kumimoji="0" lang="en-AU" sz="12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in </a:t>
            </a:r>
            <a:r>
              <a:rPr kumimoji="0" lang="en-AU" sz="1200" b="0" i="0" u="none" strike="noStrike" kern="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Unternehmen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unterschiedlicher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Branchen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weltweit</a:t>
            </a:r>
            <a:r>
              <a:rPr kumimoji="0" lang="en-AU" sz="12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.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68760"/>
            <a:ext cx="3528392" cy="35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85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>
          <a:xfrm>
            <a:off x="251520" y="274639"/>
            <a:ext cx="6768752" cy="344382"/>
          </a:xfrm>
        </p:spPr>
        <p:txBody>
          <a:bodyPr/>
          <a:lstStyle/>
          <a:p>
            <a:r>
              <a:rPr lang="en-AU" sz="2400" dirty="0" err="1">
                <a:latin typeface="Trebuchet MS" panose="020B0603020202020204" pitchFamily="34" charset="0"/>
              </a:rPr>
              <a:t>Nachhaltige</a:t>
            </a:r>
            <a:r>
              <a:rPr lang="en-AU" sz="2400" dirty="0">
                <a:latin typeface="Trebuchet MS" panose="020B0603020202020204" pitchFamily="34" charset="0"/>
              </a:rPr>
              <a:t> </a:t>
            </a:r>
            <a:r>
              <a:rPr lang="en-AU" sz="2400" dirty="0" err="1">
                <a:latin typeface="Trebuchet MS" panose="020B0603020202020204" pitchFamily="34" charset="0"/>
              </a:rPr>
              <a:t>Beschaffung</a:t>
            </a:r>
            <a:r>
              <a:rPr lang="en-AU" sz="2400" dirty="0">
                <a:latin typeface="Trebuchet MS" panose="020B0603020202020204" pitchFamily="34" charset="0"/>
              </a:rPr>
              <a:t> </a:t>
            </a:r>
            <a:r>
              <a:rPr lang="en-AU" sz="2400" dirty="0" err="1">
                <a:latin typeface="Trebuchet MS" panose="020B0603020202020204" pitchFamily="34" charset="0"/>
              </a:rPr>
              <a:t>ist</a:t>
            </a:r>
            <a:r>
              <a:rPr lang="en-AU" sz="2400" dirty="0">
                <a:latin typeface="Trebuchet MS" panose="020B0603020202020204" pitchFamily="34" charset="0"/>
              </a:rPr>
              <a:t> gut </a:t>
            </a:r>
            <a:r>
              <a:rPr lang="en-AU" sz="2400" dirty="0" err="1">
                <a:latin typeface="Trebuchet MS" panose="020B0603020202020204" pitchFamily="34" charset="0"/>
              </a:rPr>
              <a:t>für’s</a:t>
            </a:r>
            <a:r>
              <a:rPr lang="en-AU" sz="2400" dirty="0">
                <a:latin typeface="Trebuchet MS" panose="020B0603020202020204" pitchFamily="34" charset="0"/>
              </a:rPr>
              <a:t> </a:t>
            </a:r>
            <a:r>
              <a:rPr lang="en-AU" sz="2400" dirty="0" err="1">
                <a:latin typeface="Trebuchet MS" panose="020B0603020202020204" pitchFamily="34" charset="0"/>
              </a:rPr>
              <a:t>Geschäft</a:t>
            </a:r>
            <a:endParaRPr lang="en-AU" sz="2400" dirty="0">
              <a:latin typeface="Trebuchet MS" panose="020B0603020202020204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611560" y="1196752"/>
            <a:ext cx="8136904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2"/>
                </a:solidFill>
                <a:latin typeface="Articulate Narrow" panose="02000506040000020004" pitchFamily="2" charset="0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AU" sz="2400" b="0" i="1" dirty="0" err="1">
                <a:latin typeface="Trebuchet MS" pitchFamily="34" charset="0"/>
              </a:rPr>
              <a:t>Unternehmen</a:t>
            </a:r>
            <a:r>
              <a:rPr lang="en-AU" sz="2400" b="0" i="1" dirty="0">
                <a:latin typeface="Trebuchet MS" pitchFamily="34" charset="0"/>
              </a:rPr>
              <a:t>, die </a:t>
            </a:r>
            <a:r>
              <a:rPr lang="en-AU" sz="2400" b="0" i="1" dirty="0" err="1">
                <a:latin typeface="Trebuchet MS" pitchFamily="34" charset="0"/>
              </a:rPr>
              <a:t>führend</a:t>
            </a:r>
            <a:r>
              <a:rPr lang="en-AU" sz="2400" b="0" i="1" dirty="0">
                <a:latin typeface="Trebuchet MS" pitchFamily="34" charset="0"/>
              </a:rPr>
              <a:t> </a:t>
            </a:r>
            <a:r>
              <a:rPr lang="en-AU" sz="2400" b="0" i="1" dirty="0" err="1">
                <a:latin typeface="Trebuchet MS" pitchFamily="34" charset="0"/>
              </a:rPr>
              <a:t>im</a:t>
            </a:r>
            <a:r>
              <a:rPr lang="en-AU" sz="2400" b="0" i="1" dirty="0">
                <a:latin typeface="Trebuchet MS" pitchFamily="34" charset="0"/>
              </a:rPr>
              <a:t> </a:t>
            </a:r>
            <a:r>
              <a:rPr lang="en-AU" sz="2400" b="0" i="1" dirty="0" err="1">
                <a:latin typeface="Trebuchet MS" pitchFamily="34" charset="0"/>
              </a:rPr>
              <a:t>Bereich</a:t>
            </a:r>
            <a:r>
              <a:rPr lang="en-AU" sz="2400" b="0" i="1" dirty="0">
                <a:latin typeface="Trebuchet MS" pitchFamily="34" charset="0"/>
              </a:rPr>
              <a:t> </a:t>
            </a:r>
            <a:r>
              <a:rPr lang="en-AU" sz="2400" b="0" i="1" dirty="0" err="1">
                <a:latin typeface="Trebuchet MS" pitchFamily="34" charset="0"/>
              </a:rPr>
              <a:t>Nachhaltiger</a:t>
            </a:r>
            <a:r>
              <a:rPr lang="en-AU" sz="2400" b="0" i="1" dirty="0">
                <a:latin typeface="Trebuchet MS" pitchFamily="34" charset="0"/>
              </a:rPr>
              <a:t> </a:t>
            </a:r>
            <a:r>
              <a:rPr lang="en-AU" sz="2400" b="0" i="1" dirty="0" err="1">
                <a:latin typeface="Trebuchet MS" pitchFamily="34" charset="0"/>
              </a:rPr>
              <a:t>Beschaffung</a:t>
            </a:r>
            <a:r>
              <a:rPr lang="en-AU" sz="2400" b="0" i="1" dirty="0">
                <a:latin typeface="Trebuchet MS" pitchFamily="34" charset="0"/>
              </a:rPr>
              <a:t> </a:t>
            </a:r>
            <a:r>
              <a:rPr lang="en-AU" sz="2400" b="0" i="1" dirty="0" err="1">
                <a:latin typeface="Trebuchet MS" pitchFamily="34" charset="0"/>
              </a:rPr>
              <a:t>sind</a:t>
            </a:r>
            <a:r>
              <a:rPr lang="en-AU" sz="2400" b="0" i="1" dirty="0">
                <a:latin typeface="Trebuchet MS" pitchFamily="34" charset="0"/>
              </a:rPr>
              <a:t>, </a:t>
            </a:r>
            <a:r>
              <a:rPr lang="en-AU" sz="2400" b="0" i="1" dirty="0" err="1">
                <a:latin typeface="Trebuchet MS" pitchFamily="34" charset="0"/>
              </a:rPr>
              <a:t>sehen</a:t>
            </a:r>
            <a:r>
              <a:rPr lang="en-AU" sz="2400" b="0" i="1" dirty="0">
                <a:latin typeface="Trebuchet MS" pitchFamily="34" charset="0"/>
              </a:rPr>
              <a:t> </a:t>
            </a:r>
            <a:r>
              <a:rPr lang="en-AU" sz="2400" b="0" i="1" dirty="0" err="1">
                <a:latin typeface="Trebuchet MS" pitchFamily="34" charset="0"/>
              </a:rPr>
              <a:t>folgende</a:t>
            </a:r>
            <a:r>
              <a:rPr lang="en-AU" sz="2400" b="0" i="1" dirty="0">
                <a:latin typeface="Trebuchet MS" pitchFamily="34" charset="0"/>
              </a:rPr>
              <a:t> </a:t>
            </a:r>
            <a:r>
              <a:rPr lang="en-AU" sz="2400" b="0" i="1" dirty="0" err="1">
                <a:latin typeface="Trebuchet MS" pitchFamily="34" charset="0"/>
              </a:rPr>
              <a:t>Vorteile</a:t>
            </a:r>
            <a:r>
              <a:rPr lang="en-AU" sz="2400" b="0" i="1" dirty="0">
                <a:latin typeface="Trebuchet MS" pitchFamily="34" charset="0"/>
              </a:rPr>
              <a:t>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i="1" dirty="0">
                <a:solidFill>
                  <a:schemeClr val="accent4"/>
                </a:solidFill>
                <a:latin typeface="Trebuchet MS" pitchFamily="34" charset="0"/>
              </a:rPr>
              <a:t>90% </a:t>
            </a:r>
            <a:r>
              <a:rPr lang="en-AU" sz="2400" b="0" i="1" dirty="0" err="1">
                <a:latin typeface="Trebuchet MS" pitchFamily="34" charset="0"/>
              </a:rPr>
              <a:t>verbesserte</a:t>
            </a:r>
            <a:r>
              <a:rPr lang="en-AU" sz="2400" b="0" i="1" dirty="0">
                <a:latin typeface="Trebuchet MS" pitchFamily="34" charset="0"/>
              </a:rPr>
              <a:t> </a:t>
            </a:r>
            <a:r>
              <a:rPr lang="en-AU" sz="2400" b="0" i="1" dirty="0" err="1">
                <a:latin typeface="Trebuchet MS" pitchFamily="34" charset="0"/>
              </a:rPr>
              <a:t>Markenreputation</a:t>
            </a:r>
            <a:endParaRPr lang="en-AU" sz="2400" b="0" i="1" dirty="0">
              <a:latin typeface="Trebuchet MS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i="1" dirty="0">
                <a:solidFill>
                  <a:schemeClr val="accent4"/>
                </a:solidFill>
                <a:latin typeface="Trebuchet MS" pitchFamily="34" charset="0"/>
              </a:rPr>
              <a:t>70% </a:t>
            </a:r>
            <a:r>
              <a:rPr lang="en-AU" sz="2400" b="0" i="1" dirty="0" err="1">
                <a:latin typeface="Trebuchet MS" pitchFamily="34" charset="0"/>
              </a:rPr>
              <a:t>Entwicklung</a:t>
            </a:r>
            <a:r>
              <a:rPr lang="en-AU" sz="2400" b="0" i="1" dirty="0">
                <a:latin typeface="Trebuchet MS" pitchFamily="34" charset="0"/>
              </a:rPr>
              <a:t> </a:t>
            </a:r>
            <a:r>
              <a:rPr lang="en-AU" sz="2400" b="0" i="1" dirty="0" err="1">
                <a:latin typeface="Trebuchet MS" pitchFamily="34" charset="0"/>
              </a:rPr>
              <a:t>stärkerer</a:t>
            </a:r>
            <a:r>
              <a:rPr lang="en-AU" sz="2400" b="0" i="1" dirty="0">
                <a:latin typeface="Trebuchet MS" pitchFamily="34" charset="0"/>
              </a:rPr>
              <a:t>, </a:t>
            </a:r>
            <a:r>
              <a:rPr lang="en-AU" sz="2400" b="0" i="1" dirty="0" err="1">
                <a:latin typeface="Trebuchet MS" pitchFamily="34" charset="0"/>
              </a:rPr>
              <a:t>zuverlässigerer</a:t>
            </a:r>
            <a:r>
              <a:rPr lang="en-AU" sz="2400" b="0" i="1" dirty="0">
                <a:latin typeface="Trebuchet MS" pitchFamily="34" charset="0"/>
              </a:rPr>
              <a:t> und </a:t>
            </a:r>
            <a:r>
              <a:rPr lang="en-AU" sz="2400" b="0" i="1" dirty="0" err="1">
                <a:latin typeface="Trebuchet MS" pitchFamily="34" charset="0"/>
              </a:rPr>
              <a:t>länger</a:t>
            </a:r>
            <a:r>
              <a:rPr lang="en-AU" sz="2400" b="0" i="1" dirty="0">
                <a:latin typeface="Trebuchet MS" pitchFamily="34" charset="0"/>
              </a:rPr>
              <a:t> </a:t>
            </a:r>
            <a:r>
              <a:rPr lang="en-AU" sz="2400" b="0" i="1" dirty="0" err="1">
                <a:latin typeface="Trebuchet MS" pitchFamily="34" charset="0"/>
              </a:rPr>
              <a:t>andauernder</a:t>
            </a:r>
            <a:r>
              <a:rPr lang="en-AU" sz="2400" b="0" i="1" dirty="0">
                <a:latin typeface="Trebuchet MS" pitchFamily="34" charset="0"/>
              </a:rPr>
              <a:t> </a:t>
            </a:r>
            <a:r>
              <a:rPr lang="en-AU" sz="2400" b="0" i="1" dirty="0" err="1">
                <a:latin typeface="Trebuchet MS" pitchFamily="34" charset="0"/>
              </a:rPr>
              <a:t>Lieferantenbeziehungen</a:t>
            </a:r>
            <a:r>
              <a:rPr lang="en-AU" sz="2400" b="0" i="1" dirty="0">
                <a:latin typeface="Trebuchet MS" pitchFamily="34" charset="0"/>
              </a:rPr>
              <a:t>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i="1" dirty="0">
                <a:solidFill>
                  <a:schemeClr val="accent4"/>
                </a:solidFill>
                <a:latin typeface="Trebuchet MS" pitchFamily="34" charset="0"/>
              </a:rPr>
              <a:t>50% </a:t>
            </a:r>
            <a:r>
              <a:rPr lang="en-AU" sz="2400" b="0" i="1" dirty="0" err="1">
                <a:latin typeface="Trebuchet MS" pitchFamily="34" charset="0"/>
              </a:rPr>
              <a:t>innovativere</a:t>
            </a:r>
            <a:r>
              <a:rPr lang="en-AU" sz="2400" b="0" i="1" dirty="0">
                <a:latin typeface="Trebuchet MS" pitchFamily="34" charset="0"/>
              </a:rPr>
              <a:t>, </a:t>
            </a:r>
            <a:r>
              <a:rPr lang="en-AU" sz="2400" b="0" i="1" dirty="0" err="1">
                <a:latin typeface="Trebuchet MS" pitchFamily="34" charset="0"/>
              </a:rPr>
              <a:t>nachhaltigere</a:t>
            </a:r>
            <a:r>
              <a:rPr lang="en-AU" sz="2400" b="0" i="1" dirty="0">
                <a:latin typeface="Trebuchet MS" pitchFamily="34" charset="0"/>
              </a:rPr>
              <a:t> </a:t>
            </a:r>
            <a:r>
              <a:rPr lang="en-AU" sz="2400" b="0" i="1" dirty="0" err="1">
                <a:latin typeface="Trebuchet MS" pitchFamily="34" charset="0"/>
              </a:rPr>
              <a:t>Produkte</a:t>
            </a:r>
            <a:r>
              <a:rPr lang="en-AU" sz="2400" b="0" i="1" dirty="0">
                <a:latin typeface="Trebuchet MS" pitchFamily="34" charset="0"/>
              </a:rPr>
              <a:t> und </a:t>
            </a:r>
            <a:r>
              <a:rPr lang="en-AU" sz="2400" b="0" i="1" dirty="0" err="1">
                <a:latin typeface="Trebuchet MS" pitchFamily="34" charset="0"/>
              </a:rPr>
              <a:t>Dienstleistungen</a:t>
            </a:r>
            <a:r>
              <a:rPr lang="en-AU" sz="2400" b="0" i="1" dirty="0">
                <a:latin typeface="Trebuchet MS" pitchFamily="34" charset="0"/>
              </a:rPr>
              <a:t>, die </a:t>
            </a:r>
            <a:r>
              <a:rPr lang="en-AU" sz="2400" b="0" i="1" dirty="0" err="1">
                <a:latin typeface="Trebuchet MS" pitchFamily="34" charset="0"/>
              </a:rPr>
              <a:t>zu</a:t>
            </a:r>
            <a:r>
              <a:rPr lang="en-AU" sz="2400" b="0" i="1" dirty="0">
                <a:latin typeface="Trebuchet MS" pitchFamily="34" charset="0"/>
              </a:rPr>
              <a:t> </a:t>
            </a:r>
            <a:r>
              <a:rPr lang="en-AU" sz="2400" b="0" i="1" dirty="0" err="1">
                <a:latin typeface="Trebuchet MS" pitchFamily="34" charset="0"/>
              </a:rPr>
              <a:t>höheren</a:t>
            </a:r>
            <a:r>
              <a:rPr lang="en-AU" sz="2400" b="0" i="1" dirty="0">
                <a:latin typeface="Trebuchet MS" pitchFamily="34" charset="0"/>
              </a:rPr>
              <a:t> </a:t>
            </a:r>
            <a:r>
              <a:rPr lang="en-AU" sz="2400" b="0" i="1" dirty="0" err="1">
                <a:latin typeface="Trebuchet MS" pitchFamily="34" charset="0"/>
              </a:rPr>
              <a:t>Umsätzen</a:t>
            </a:r>
            <a:r>
              <a:rPr lang="en-AU" sz="2400" b="0" i="1" dirty="0">
                <a:latin typeface="Trebuchet MS" pitchFamily="34" charset="0"/>
              </a:rPr>
              <a:t> </a:t>
            </a:r>
            <a:r>
              <a:rPr lang="en-AU" sz="2400" b="0" i="1" dirty="0" err="1">
                <a:latin typeface="Trebuchet MS" pitchFamily="34" charset="0"/>
              </a:rPr>
              <a:t>führen</a:t>
            </a:r>
            <a:endParaRPr lang="en-AU" sz="2400" b="0" i="1" dirty="0">
              <a:latin typeface="Trebuchet MS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i="1" dirty="0">
                <a:solidFill>
                  <a:schemeClr val="accent4"/>
                </a:solidFill>
                <a:latin typeface="Trebuchet MS" pitchFamily="34" charset="0"/>
              </a:rPr>
              <a:t>45% </a:t>
            </a:r>
            <a:r>
              <a:rPr lang="en-AU" sz="2400" b="0" i="1" dirty="0" err="1">
                <a:latin typeface="Trebuchet MS" pitchFamily="34" charset="0"/>
              </a:rPr>
              <a:t>verbesserte</a:t>
            </a:r>
            <a:r>
              <a:rPr lang="en-AU" sz="2400" b="0" i="1" dirty="0">
                <a:latin typeface="Trebuchet MS" pitchFamily="34" charset="0"/>
              </a:rPr>
              <a:t> Rankings in “</a:t>
            </a:r>
            <a:r>
              <a:rPr lang="en-AU" sz="2400" b="0" i="1" dirty="0" err="1">
                <a:latin typeface="Trebuchet MS" pitchFamily="34" charset="0"/>
              </a:rPr>
              <a:t>grünen</a:t>
            </a:r>
            <a:r>
              <a:rPr lang="en-AU" sz="2400" b="0" i="1" dirty="0">
                <a:latin typeface="Trebuchet MS" pitchFamily="34" charset="0"/>
              </a:rPr>
              <a:t>” </a:t>
            </a:r>
            <a:r>
              <a:rPr lang="en-AU" sz="2400" b="0" i="1" dirty="0" err="1">
                <a:latin typeface="Trebuchet MS" pitchFamily="34" charset="0"/>
              </a:rPr>
              <a:t>Finanzindizes</a:t>
            </a:r>
            <a:endParaRPr lang="en-AU" sz="2400" b="0" i="1" dirty="0">
              <a:latin typeface="Trebuchet MS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i="1" dirty="0">
                <a:solidFill>
                  <a:schemeClr val="accent4"/>
                </a:solidFill>
                <a:latin typeface="Trebuchet MS" pitchFamily="34" charset="0"/>
              </a:rPr>
              <a:t>30% </a:t>
            </a:r>
            <a:r>
              <a:rPr lang="en-AU" sz="2400" b="0" i="1" dirty="0" err="1">
                <a:latin typeface="Trebuchet MS" pitchFamily="34" charset="0"/>
              </a:rPr>
              <a:t>Kosteneinsparungen</a:t>
            </a:r>
            <a:endParaRPr lang="en-GB" sz="2400" b="0" i="1" dirty="0">
              <a:latin typeface="Trebuchet MS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67544" y="5878939"/>
            <a:ext cx="8133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AU" sz="1200" kern="0" dirty="0">
                <a:solidFill>
                  <a:schemeClr val="tx2"/>
                </a:solidFill>
              </a:rPr>
              <a:t>Quelle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: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Ecovadis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lang="en-AU" sz="1200" kern="0" dirty="0">
                <a:solidFill>
                  <a:schemeClr val="tx2"/>
                </a:solidFill>
              </a:rPr>
              <a:t>und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lang="en-AU" sz="1200" kern="0" dirty="0">
                <a:solidFill>
                  <a:schemeClr val="tx2"/>
                </a:solidFill>
              </a:rPr>
              <a:t>HEC, 2017 - 7th Sustainable Procurement Barometer on 120 companies in Europe and the US 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35976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3A94-A7DE-4AA0-ACC8-585A7162920A}" type="slidenum">
              <a:rPr lang="fr-BE" smtClean="0"/>
              <a:t>8</a:t>
            </a:fld>
            <a:endParaRPr lang="fr-B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37321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Wer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hat den Standard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entwickelt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und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wie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?</a:t>
            </a:r>
            <a:endParaRPr lang="en-A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22" y="162685"/>
            <a:ext cx="1210804" cy="4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33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135" t="32996" r="21130" b="20323"/>
          <a:stretch/>
        </p:blipFill>
        <p:spPr>
          <a:xfrm>
            <a:off x="0" y="1556792"/>
            <a:ext cx="9144000" cy="408790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51520" y="241783"/>
            <a:ext cx="7764155" cy="634081"/>
          </a:xfrm>
        </p:spPr>
        <p:txBody>
          <a:bodyPr/>
          <a:lstStyle/>
          <a:p>
            <a:r>
              <a:rPr lang="en-AU" sz="2000" dirty="0">
                <a:latin typeface="Trebuchet MS" pitchFamily="34" charset="0"/>
              </a:rPr>
              <a:t>52 Länder </a:t>
            </a:r>
            <a:r>
              <a:rPr lang="en-AU" sz="2000" dirty="0" err="1">
                <a:latin typeface="Trebuchet MS" pitchFamily="34" charset="0"/>
              </a:rPr>
              <a:t>waren</a:t>
            </a:r>
            <a:r>
              <a:rPr lang="en-AU" sz="2000" dirty="0">
                <a:latin typeface="Trebuchet MS" pitchFamily="34" charset="0"/>
              </a:rPr>
              <a:t> </a:t>
            </a:r>
            <a:r>
              <a:rPr lang="en-AU" sz="2000" dirty="0" err="1">
                <a:latin typeface="Trebuchet MS" pitchFamily="34" charset="0"/>
              </a:rPr>
              <a:t>unter</a:t>
            </a:r>
            <a:r>
              <a:rPr lang="en-AU" sz="2000" dirty="0">
                <a:latin typeface="Trebuchet MS" pitchFamily="34" charset="0"/>
              </a:rPr>
              <a:t> </a:t>
            </a:r>
            <a:r>
              <a:rPr lang="en-AU" sz="2000" dirty="0" err="1">
                <a:latin typeface="Trebuchet MS" pitchFamily="34" charset="0"/>
              </a:rPr>
              <a:t>dem</a:t>
            </a:r>
            <a:r>
              <a:rPr lang="en-AU" sz="2000" dirty="0">
                <a:latin typeface="Trebuchet MS" pitchFamily="34" charset="0"/>
              </a:rPr>
              <a:t> </a:t>
            </a:r>
            <a:r>
              <a:rPr lang="en-AU" sz="2000" dirty="0" err="1">
                <a:latin typeface="Trebuchet MS" pitchFamily="34" charset="0"/>
              </a:rPr>
              <a:t>Dach</a:t>
            </a:r>
            <a:r>
              <a:rPr lang="en-AU" sz="2000" dirty="0">
                <a:latin typeface="Trebuchet MS" pitchFamily="34" charset="0"/>
              </a:rPr>
              <a:t> der ISO (PC277) </a:t>
            </a:r>
            <a:r>
              <a:rPr lang="en-AU" sz="2000" dirty="0" err="1">
                <a:latin typeface="Trebuchet MS" pitchFamily="34" charset="0"/>
              </a:rPr>
              <a:t>mit</a:t>
            </a:r>
            <a:r>
              <a:rPr lang="en-AU" sz="2000" dirty="0">
                <a:latin typeface="Trebuchet MS" pitchFamily="34" charset="0"/>
              </a:rPr>
              <a:t> </a:t>
            </a:r>
            <a:r>
              <a:rPr lang="en-AU" sz="2000" dirty="0" err="1">
                <a:latin typeface="Trebuchet MS" pitchFamily="34" charset="0"/>
              </a:rPr>
              <a:t>ihren</a:t>
            </a:r>
            <a:r>
              <a:rPr lang="en-AU" sz="2000" dirty="0">
                <a:latin typeface="Trebuchet MS" pitchFamily="34" charset="0"/>
              </a:rPr>
              <a:t> </a:t>
            </a:r>
            <a:r>
              <a:rPr lang="en-AU" sz="2000" dirty="0" err="1">
                <a:latin typeface="Trebuchet MS" pitchFamily="34" charset="0"/>
              </a:rPr>
              <a:t>nationalen</a:t>
            </a:r>
            <a:r>
              <a:rPr lang="en-AU" sz="2000" dirty="0">
                <a:latin typeface="Trebuchet MS" pitchFamily="34" charset="0"/>
              </a:rPr>
              <a:t> </a:t>
            </a:r>
            <a:r>
              <a:rPr lang="en-AU" sz="2000" dirty="0" err="1">
                <a:latin typeface="Trebuchet MS" pitchFamily="34" charset="0"/>
              </a:rPr>
              <a:t>Normungsgremien</a:t>
            </a:r>
            <a:r>
              <a:rPr lang="en-AU" sz="2000" dirty="0">
                <a:latin typeface="Trebuchet MS" pitchFamily="34" charset="0"/>
              </a:rPr>
              <a:t> </a:t>
            </a:r>
            <a:r>
              <a:rPr lang="en-AU" sz="2000" dirty="0" err="1">
                <a:latin typeface="Trebuchet MS" pitchFamily="34" charset="0"/>
              </a:rPr>
              <a:t>beteiligt</a:t>
            </a:r>
            <a:endParaRPr lang="en-GB" sz="2000" dirty="0">
              <a:latin typeface="Trebuchet MS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17274" y="5764436"/>
            <a:ext cx="18722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C00000"/>
                </a:solidFill>
                <a:latin typeface="Segoe Print" pitchFamily="2" charset="0"/>
              </a:rPr>
              <a:t>65%</a:t>
            </a:r>
            <a:br>
              <a:rPr lang="en-AU" sz="4000" b="1" dirty="0">
                <a:solidFill>
                  <a:srgbClr val="C00000"/>
                </a:solidFill>
                <a:latin typeface="Segoe Print" pitchFamily="2" charset="0"/>
              </a:rPr>
            </a:br>
            <a:r>
              <a:rPr lang="en-AU" sz="1200" dirty="0" err="1">
                <a:solidFill>
                  <a:srgbClr val="C00000"/>
                </a:solidFill>
                <a:latin typeface="Segoe Print" pitchFamily="2" charset="0"/>
              </a:rPr>
              <a:t>Weltbevölkerung</a:t>
            </a:r>
            <a:endParaRPr lang="en-GB" sz="1200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77514" y="5764436"/>
            <a:ext cx="18722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00B0F0"/>
                </a:solidFill>
                <a:latin typeface="Segoe Print" pitchFamily="2" charset="0"/>
              </a:rPr>
              <a:t>85%</a:t>
            </a:r>
            <a:br>
              <a:rPr lang="en-AU" sz="4000" b="1" dirty="0">
                <a:solidFill>
                  <a:srgbClr val="00B0F0"/>
                </a:solidFill>
                <a:latin typeface="Segoe Print" pitchFamily="2" charset="0"/>
              </a:rPr>
            </a:br>
            <a:r>
              <a:rPr lang="en-AU" sz="1200" dirty="0">
                <a:solidFill>
                  <a:srgbClr val="00B0F0"/>
                </a:solidFill>
                <a:latin typeface="Segoe Print" pitchFamily="2" charset="0"/>
              </a:rPr>
              <a:t>des </a:t>
            </a:r>
            <a:r>
              <a:rPr lang="en-AU" sz="1200" dirty="0" err="1">
                <a:solidFill>
                  <a:srgbClr val="00B0F0"/>
                </a:solidFill>
                <a:latin typeface="Segoe Print" pitchFamily="2" charset="0"/>
              </a:rPr>
              <a:t>weltweiten</a:t>
            </a:r>
            <a:r>
              <a:rPr lang="en-AU" sz="1200" dirty="0">
                <a:solidFill>
                  <a:srgbClr val="00B0F0"/>
                </a:solidFill>
                <a:latin typeface="Segoe Print" pitchFamily="2" charset="0"/>
              </a:rPr>
              <a:t> BIP</a:t>
            </a:r>
            <a:endParaRPr lang="en-GB" sz="1200" dirty="0">
              <a:solidFill>
                <a:srgbClr val="00B0F0"/>
              </a:solidFill>
              <a:latin typeface="Segoe Print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37754" y="5764436"/>
            <a:ext cx="187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00B050"/>
                </a:solidFill>
                <a:latin typeface="Segoe Print" pitchFamily="2" charset="0"/>
              </a:rPr>
              <a:t>73%</a:t>
            </a:r>
            <a:br>
              <a:rPr lang="en-AU" sz="4000" b="1" dirty="0">
                <a:solidFill>
                  <a:srgbClr val="00B050"/>
                </a:solidFill>
                <a:latin typeface="Segoe Print" pitchFamily="2" charset="0"/>
              </a:rPr>
            </a:br>
            <a:r>
              <a:rPr lang="en-AU" sz="1200" dirty="0">
                <a:solidFill>
                  <a:srgbClr val="00B050"/>
                </a:solidFill>
                <a:latin typeface="Segoe Print" pitchFamily="2" charset="0"/>
              </a:rPr>
              <a:t>der </a:t>
            </a:r>
            <a:r>
              <a:rPr lang="en-AU" sz="1200" dirty="0" err="1">
                <a:solidFill>
                  <a:srgbClr val="00B050"/>
                </a:solidFill>
                <a:latin typeface="Segoe Print" pitchFamily="2" charset="0"/>
              </a:rPr>
              <a:t>weltweiten</a:t>
            </a:r>
            <a:r>
              <a:rPr lang="en-AU" sz="1200" dirty="0">
                <a:solidFill>
                  <a:srgbClr val="00B050"/>
                </a:solidFill>
                <a:latin typeface="Segoe Print" pitchFamily="2" charset="0"/>
              </a:rPr>
              <a:t> CO2 </a:t>
            </a:r>
            <a:r>
              <a:rPr lang="en-AU" sz="1200" dirty="0" err="1">
                <a:solidFill>
                  <a:srgbClr val="00B050"/>
                </a:solidFill>
                <a:latin typeface="Segoe Print" pitchFamily="2" charset="0"/>
              </a:rPr>
              <a:t>Emissionen</a:t>
            </a:r>
            <a:endParaRPr lang="en-GB" sz="1200" dirty="0">
              <a:solidFill>
                <a:srgbClr val="00B050"/>
              </a:solidFill>
              <a:latin typeface="Segoe Print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2540" t="30193" r="60521" b="62519"/>
          <a:stretch/>
        </p:blipFill>
        <p:spPr>
          <a:xfrm>
            <a:off x="482392" y="1052736"/>
            <a:ext cx="2525525" cy="3843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5933" t="30811" r="17283" b="62186"/>
          <a:stretch/>
        </p:blipFill>
        <p:spPr>
          <a:xfrm>
            <a:off x="3007917" y="1088585"/>
            <a:ext cx="2376264" cy="349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6057" t="42747" r="28415" b="51944"/>
          <a:stretch/>
        </p:blipFill>
        <p:spPr>
          <a:xfrm>
            <a:off x="7305678" y="1095632"/>
            <a:ext cx="1370778" cy="263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2954" t="43093" r="70206" b="52301"/>
          <a:stretch/>
        </p:blipFill>
        <p:spPr>
          <a:xfrm>
            <a:off x="5596345" y="1108725"/>
            <a:ext cx="1559462" cy="23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997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Thème Office">
  <a:themeElements>
    <a:clrScheme name="Planet PP">
      <a:dk1>
        <a:sysClr val="windowText" lastClr="000000"/>
      </a:dk1>
      <a:lt1>
        <a:sysClr val="window" lastClr="FFFFFF"/>
      </a:lt1>
      <a:dk2>
        <a:srgbClr val="444953"/>
      </a:dk2>
      <a:lt2>
        <a:srgbClr val="EEECE1"/>
      </a:lt2>
      <a:accent1>
        <a:srgbClr val="F15D22"/>
      </a:accent1>
      <a:accent2>
        <a:srgbClr val="7C267A"/>
      </a:accent2>
      <a:accent3>
        <a:srgbClr val="0B987C"/>
      </a:accent3>
      <a:accent4>
        <a:srgbClr val="1275A5"/>
      </a:accent4>
      <a:accent5>
        <a:srgbClr val="953734"/>
      </a:accent5>
      <a:accent6>
        <a:srgbClr val="76923C"/>
      </a:accent6>
      <a:hlink>
        <a:srgbClr val="0000FF"/>
      </a:hlink>
      <a:folHlink>
        <a:srgbClr val="5F497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779</Words>
  <Application>Microsoft Office PowerPoint</Application>
  <PresentationFormat>On-screen Show (4:3)</PresentationFormat>
  <Paragraphs>168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Gulim</vt:lpstr>
      <vt:lpstr>ＭＳ Ｐゴシック</vt:lpstr>
      <vt:lpstr>Aharoni</vt:lpstr>
      <vt:lpstr>Arial</vt:lpstr>
      <vt:lpstr>Articulate Narrow</vt:lpstr>
      <vt:lpstr>Calibri</vt:lpstr>
      <vt:lpstr>Montserrat</vt:lpstr>
      <vt:lpstr>Open Sans</vt:lpstr>
      <vt:lpstr>Segoe Print</vt:lpstr>
      <vt:lpstr>Times New Roman</vt:lpstr>
      <vt:lpstr>Trebuchet MS</vt:lpstr>
      <vt:lpstr>1_Thème Office</vt:lpstr>
      <vt:lpstr>PowerPoint Presentation</vt:lpstr>
      <vt:lpstr>PowerPoint Presentation</vt:lpstr>
      <vt:lpstr>Die Lieferketten tragen in der Regel mehr als die Hälfte zum Umsatz eines Unternehmens bei.</vt:lpstr>
      <vt:lpstr>Die Beschaffung nimmt eine zentrale Rolle bei der Steuerung der Lieferkette ein.</vt:lpstr>
      <vt:lpstr>Nachhaltigkeits- und Beschaffungsteams tun sich schwer damit, effektiv zusammenzuarbeiten …</vt:lpstr>
      <vt:lpstr>Unsere Wirtschaft ist global, Lieferketten sind international … Wir müssen dieselbe Sprache sprechen!</vt:lpstr>
      <vt:lpstr>Nachhaltige Beschaffung ist gut für’s Geschäft</vt:lpstr>
      <vt:lpstr>PowerPoint Presentation</vt:lpstr>
      <vt:lpstr>52 Länder waren unter dem Dach der ISO (PC277) mit ihren nationalen Normungsgremien beteiligt</vt:lpstr>
      <vt:lpstr>Kooperation mit internationalen Organisationen und ISO Standards</vt:lpstr>
      <vt:lpstr>Ein robuster Entwicklungsprozess</vt:lpstr>
      <vt:lpstr>PowerPoint Presentation</vt:lpstr>
      <vt:lpstr>Was ist ISO20400?</vt:lpstr>
      <vt:lpstr>PowerPoint Presentation</vt:lpstr>
      <vt:lpstr>PowerPoint Presentation</vt:lpstr>
      <vt:lpstr>ISO 20400: gemacht für die Beschaffung</vt:lpstr>
      <vt:lpstr>ISO 20400 Vorteile</vt:lpstr>
      <vt:lpstr>PowerPoint Presentation</vt:lpstr>
    </vt:vector>
  </TitlesOfParts>
  <Company>Cap-Conseil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Procurement process diagram - clause 6 of ISO 20400</dc:title>
  <dc:creator>Marie d'Huart;CAP conseil</dc:creator>
  <cp:lastModifiedBy>Carole Ann Smith</cp:lastModifiedBy>
  <cp:revision>500</cp:revision>
  <cp:lastPrinted>2017-08-11T09:00:20Z</cp:lastPrinted>
  <dcterms:created xsi:type="dcterms:W3CDTF">2014-11-06T03:33:58Z</dcterms:created>
  <dcterms:modified xsi:type="dcterms:W3CDTF">2017-09-24T11:43:44Z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InfoFinished">
    <vt:lpwstr>True</vt:lpwstr>
  </property>
</Properties>
</file>