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1" r:id="rId2"/>
    <p:sldId id="375" r:id="rId3"/>
    <p:sldId id="363" r:id="rId4"/>
    <p:sldId id="364" r:id="rId5"/>
    <p:sldId id="365" r:id="rId6"/>
    <p:sldId id="366" r:id="rId7"/>
    <p:sldId id="367" r:id="rId8"/>
    <p:sldId id="362" r:id="rId9"/>
    <p:sldId id="368" r:id="rId10"/>
    <p:sldId id="369" r:id="rId11"/>
    <p:sldId id="381" r:id="rId12"/>
    <p:sldId id="377" r:id="rId13"/>
    <p:sldId id="370" r:id="rId14"/>
    <p:sldId id="378" r:id="rId15"/>
    <p:sldId id="371" r:id="rId16"/>
    <p:sldId id="372" r:id="rId17"/>
    <p:sldId id="380" r:id="rId18"/>
    <p:sldId id="373" r:id="rId19"/>
  </p:sldIdLst>
  <p:sldSz cx="9144000" cy="6858000" type="screen4x3"/>
  <p:notesSz cx="7077075" cy="9363075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oral" initials="JK" lastIdx="1" clrIdx="0">
    <p:extLst>
      <p:ext uri="{19B8F6BF-5375-455C-9EA6-DF929625EA0E}">
        <p15:presenceInfo xmlns:p15="http://schemas.microsoft.com/office/powerpoint/2012/main" userId="fe3ec8f83bb596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380"/>
    <a:srgbClr val="082CA0"/>
    <a:srgbClr val="CAD2DC"/>
    <a:srgbClr val="B9C4D1"/>
    <a:srgbClr val="004274"/>
    <a:srgbClr val="FFCC00"/>
    <a:srgbClr val="F3A60D"/>
    <a:srgbClr val="B88C00"/>
    <a:srgbClr val="CC9B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3890" autoAdjust="0"/>
  </p:normalViewPr>
  <p:slideViewPr>
    <p:cSldViewPr>
      <p:cViewPr varScale="1">
        <p:scale>
          <a:sx n="52" d="100"/>
          <a:sy n="5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3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7D45D4D-C514-4C61-9DB8-3C862C86CAD7}" type="datetimeFigureOut">
              <a:rPr lang="en-AU" smtClean="0"/>
              <a:t>24/09/2017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B8137CFE-9033-4BE9-99FA-53954C983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60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8FC3986-0C36-4104-80DD-12D3E2AD6B3D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9" rIns="93937" bIns="469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7" tIns="46969" rIns="93937" bIns="46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32B2F3C9-847E-4E94-BD8A-7B9188FA1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66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6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0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98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16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31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49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74639"/>
            <a:ext cx="8229600" cy="34438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068613"/>
            <a:ext cx="8428037" cy="488315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30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30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so20400.org/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59463" y="6410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35192" y="274639"/>
            <a:ext cx="8229600" cy="344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36" y="188640"/>
            <a:ext cx="967542" cy="3659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5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Articulate Narrow" panose="02000506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3692" y="1218095"/>
            <a:ext cx="9147692" cy="5697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685"/>
            <a:ext cx="1903646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98234"/>
            <a:ext cx="61206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</a:t>
            </a:r>
            <a:r>
              <a:rPr lang="en-US" sz="6600" b="1" dirty="0">
                <a:solidFill>
                  <a:schemeClr val="accent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 </a:t>
            </a:r>
            <a:r>
              <a:rPr lang="en-US" sz="6600" b="1" dirty="0">
                <a:solidFill>
                  <a:srgbClr val="F3A60D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6600" b="1" dirty="0">
                <a:solidFill>
                  <a:srgbClr val="FFCC00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lang="en-US" sz="6600" b="1" dirty="0">
                <a:solidFill>
                  <a:schemeClr val="accent6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</a:p>
          <a:p>
            <a:pPr>
              <a:spcAft>
                <a:spcPts val="1200"/>
              </a:spcAft>
            </a:pPr>
            <a:r>
              <a:rPr lang="zh-TW" altLang="en-US" sz="2000" b="1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最佳实践</a:t>
            </a:r>
            <a:r>
              <a:rPr lang="en-US" altLang="zh-TW" sz="2000" b="1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可持续</a:t>
            </a:r>
            <a:r>
              <a:rPr lang="zh-TW" altLang="en-US" sz="2000" b="1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性</a:t>
            </a:r>
            <a:r>
              <a:rPr lang="zh-CN" altLang="en-US" sz="2000" b="1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采购</a:t>
            </a:r>
            <a:r>
              <a:rPr lang="en-US" altLang="zh-TW" sz="2000" b="1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”</a:t>
            </a:r>
            <a:r>
              <a:rPr lang="zh-TW" altLang="en-US" sz="2000" b="1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的第一個国际标准</a:t>
            </a:r>
            <a:endParaRPr lang="en-GB" altLang="zh-TW" sz="2000" b="1" dirty="0">
              <a:solidFill>
                <a:schemeClr val="tx2"/>
              </a:solidFill>
              <a:latin typeface="Trebuchet MS" panose="020B0603020202020204" pitchFamily="34" charset="0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The first international standard</a:t>
            </a:r>
            <a:b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on sustainable procurement</a:t>
            </a:r>
            <a:b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to achieve best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43" y="6611779"/>
            <a:ext cx="8888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tx2"/>
                </a:solidFill>
              </a:rPr>
              <a:t>The original material is written in English. </a:t>
            </a:r>
            <a:r>
              <a:rPr lang="en-AU" sz="1000" dirty="0" err="1">
                <a:solidFill>
                  <a:schemeClr val="tx2"/>
                </a:solidFill>
              </a:rPr>
              <a:t>Ir</a:t>
            </a:r>
            <a:r>
              <a:rPr lang="en-AU" sz="1000" dirty="0">
                <a:solidFill>
                  <a:schemeClr val="tx2"/>
                </a:solidFill>
              </a:rPr>
              <a:t> Dannie Yung </a:t>
            </a:r>
            <a:r>
              <a:rPr lang="en-AU" sz="1000" dirty="0" err="1">
                <a:solidFill>
                  <a:schemeClr val="tx2"/>
                </a:solidFill>
              </a:rPr>
              <a:t>翁陳琰嫦工程師</a:t>
            </a:r>
            <a:r>
              <a:rPr lang="en-AU" sz="1000" dirty="0">
                <a:solidFill>
                  <a:schemeClr val="tx2"/>
                </a:solidFill>
              </a:rPr>
              <a:t> has​ supported the Mandarin Chinese​ translation of this presentation material.</a:t>
            </a:r>
          </a:p>
        </p:txBody>
      </p:sp>
    </p:spTree>
    <p:extLst>
      <p:ext uri="{BB962C8B-B14F-4D97-AF65-F5344CB8AC3E}">
        <p14:creationId xmlns:p14="http://schemas.microsoft.com/office/powerpoint/2010/main" val="66062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929" y="140893"/>
            <a:ext cx="7560840" cy="634081"/>
          </a:xfrm>
        </p:spPr>
        <p:txBody>
          <a:bodyPr/>
          <a:lstStyle/>
          <a:p>
            <a:r>
              <a:rPr lang="en-AU" sz="2000" dirty="0">
                <a:latin typeface="Trebuchet MS" pitchFamily="34" charset="0"/>
              </a:rPr>
              <a:t>Liaisons with international organisations and ISO standards</a:t>
            </a:r>
            <a:br>
              <a:rPr lang="en-AU" sz="2000" dirty="0">
                <a:latin typeface="Trebuchet MS" pitchFamily="34" charset="0"/>
              </a:rPr>
            </a:br>
            <a:r>
              <a:rPr lang="zh-CN" altLang="en-US" sz="2000" dirty="0">
                <a:latin typeface="Trebuchet MS" pitchFamily="34" charset="0"/>
              </a:rPr>
              <a:t>与国际组织和 </a:t>
            </a:r>
            <a:r>
              <a:rPr lang="en-US" altLang="zh-CN" sz="2000" dirty="0">
                <a:latin typeface="Trebuchet MS" pitchFamily="34" charset="0"/>
              </a:rPr>
              <a:t>ISO </a:t>
            </a:r>
            <a:r>
              <a:rPr lang="zh-CN" altLang="en-US" sz="2000" dirty="0">
                <a:latin typeface="Trebuchet MS" pitchFamily="34" charset="0"/>
              </a:rPr>
              <a:t>标准的联</a:t>
            </a:r>
            <a:r>
              <a:rPr lang="zh-TW" altLang="en-US" sz="2000" dirty="0">
                <a:latin typeface="Trebuchet MS" pitchFamily="34" charset="0"/>
              </a:rPr>
              <a:t>系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546" y="1326324"/>
            <a:ext cx="450853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International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organisations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zh-CN" altLang="en-US" dirty="0">
                <a:latin typeface="Trebuchet MS" pitchFamily="34" charset="0"/>
              </a:rPr>
              <a:t>国际组织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1326324"/>
            <a:ext cx="46440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Liaison committees from ISO / PC277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ISO / PC277</a:t>
            </a:r>
            <a:r>
              <a:rPr lang="zh-TW" altLang="en-US" b="1" dirty="0">
                <a:solidFill>
                  <a:schemeClr val="accent1"/>
                </a:solidFill>
              </a:rPr>
              <a:t>的联络委員會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72162" y="2056237"/>
            <a:ext cx="38483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207 Environmental Management </a:t>
            </a:r>
            <a:r>
              <a:rPr lang="en-US" altLang="zh-TW" dirty="0">
                <a:solidFill>
                  <a:schemeClr val="tx2"/>
                </a:solidFill>
              </a:rPr>
              <a:t>.</a:t>
            </a:r>
            <a:r>
              <a:rPr lang="zh-TW" altLang="en-US" dirty="0">
                <a:solidFill>
                  <a:schemeClr val="tx2"/>
                </a:solidFill>
              </a:rPr>
              <a:t>环境管理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ISO/PC 278 Anti-bribery Management System </a:t>
            </a:r>
            <a:r>
              <a:rPr lang="zh-CN" altLang="en-US" dirty="0">
                <a:solidFill>
                  <a:schemeClr val="tx2"/>
                </a:solidFill>
              </a:rPr>
              <a:t>反贿赂管理系统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262 Risk Management </a:t>
            </a:r>
            <a:r>
              <a:rPr lang="zh-TW" altLang="en-US" dirty="0">
                <a:solidFill>
                  <a:schemeClr val="tx2"/>
                </a:solidFill>
              </a:rPr>
              <a:t>风险管理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2" y="2353384"/>
            <a:ext cx="816036" cy="703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" y="3416502"/>
            <a:ext cx="644927" cy="919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197"/>
          <a:stretch/>
        </p:blipFill>
        <p:spPr>
          <a:xfrm>
            <a:off x="1422038" y="3589909"/>
            <a:ext cx="1440160" cy="600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22" y="3422653"/>
            <a:ext cx="1405493" cy="935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6" y="4536934"/>
            <a:ext cx="1275963" cy="77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5" y="5510793"/>
            <a:ext cx="816126" cy="870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" y="2264775"/>
            <a:ext cx="1143035" cy="792088"/>
          </a:xfrm>
          <a:prstGeom prst="rect">
            <a:avLst/>
          </a:prstGeom>
        </p:spPr>
      </p:pic>
      <p:pic>
        <p:nvPicPr>
          <p:cNvPr id="2050" name="Picture 2" descr="Image result for I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8" y="2162342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HCH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4" y="4442181"/>
            <a:ext cx="1620047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 global compac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4" y="5464230"/>
            <a:ext cx="917098" cy="9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 environmen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6"/>
          <a:stretch/>
        </p:blipFill>
        <p:spPr bwMode="auto">
          <a:xfrm>
            <a:off x="1739921" y="5658504"/>
            <a:ext cx="1039277" cy="5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60840" cy="634081"/>
          </a:xfrm>
        </p:spPr>
        <p:txBody>
          <a:bodyPr/>
          <a:lstStyle/>
          <a:p>
            <a:r>
              <a:rPr lang="en-AU" sz="2400" dirty="0">
                <a:latin typeface="Trebuchet MS" pitchFamily="34" charset="0"/>
              </a:rPr>
              <a:t>A robust development process</a:t>
            </a:r>
            <a:endParaRPr lang="en-GB" sz="2400" dirty="0">
              <a:latin typeface="Trebuchet MS" pitchFamily="34" charset="0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173" y="908720"/>
            <a:ext cx="5832475" cy="51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February 2013 – PC 277 is accepted.</a:t>
            </a:r>
          </a:p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tx2"/>
                </a:solidFill>
              </a:rPr>
              <a:t>2013</a:t>
            </a:r>
            <a:r>
              <a:rPr lang="zh-TW" altLang="en-US" sz="1200" dirty="0">
                <a:solidFill>
                  <a:schemeClr val="tx2"/>
                </a:solidFill>
              </a:rPr>
              <a:t>年</a:t>
            </a:r>
            <a:r>
              <a:rPr lang="en-US" altLang="zh-TW" sz="1200" dirty="0">
                <a:solidFill>
                  <a:schemeClr val="tx2"/>
                </a:solidFill>
              </a:rPr>
              <a:t>2</a:t>
            </a:r>
            <a:r>
              <a:rPr lang="zh-TW" altLang="en-US" sz="1200" dirty="0">
                <a:solidFill>
                  <a:schemeClr val="tx2"/>
                </a:solidFill>
              </a:rPr>
              <a:t>月 </a:t>
            </a:r>
            <a:r>
              <a:rPr lang="en-US" altLang="zh-TW" sz="1200" dirty="0">
                <a:solidFill>
                  <a:schemeClr val="tx2"/>
                </a:solidFill>
              </a:rPr>
              <a:t>- PC</a:t>
            </a:r>
            <a:r>
              <a:rPr lang="zh-TW" altLang="en-US" sz="1200" dirty="0">
                <a:solidFill>
                  <a:schemeClr val="tx2"/>
                </a:solidFill>
              </a:rPr>
              <a:t> </a:t>
            </a:r>
            <a:r>
              <a:rPr lang="en-US" altLang="zh-TW" sz="1200" dirty="0">
                <a:solidFill>
                  <a:schemeClr val="tx2"/>
                </a:solidFill>
              </a:rPr>
              <a:t>277</a:t>
            </a:r>
            <a:r>
              <a:rPr lang="zh-TW" altLang="en-US" sz="1200" dirty="0">
                <a:solidFill>
                  <a:schemeClr val="tx2"/>
                </a:solidFill>
              </a:rPr>
              <a:t>被接纳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4615687" y="1700808"/>
            <a:ext cx="4132777" cy="9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French Standard NF X50-135 used as a working draft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tx2"/>
                </a:solidFill>
              </a:rPr>
              <a:t>法國</a:t>
            </a:r>
            <a:r>
              <a:rPr lang="zh-CN" altLang="zh-HK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标准</a:t>
            </a:r>
            <a:r>
              <a:rPr lang="en-US" altLang="zh-CN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NF X50-135</a:t>
            </a:r>
            <a:r>
              <a:rPr lang="zh-TW" altLang="en-US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被用作工作草案</a:t>
            </a:r>
            <a:endParaRPr lang="en-AU" sz="1200" dirty="0">
              <a:solidFill>
                <a:schemeClr val="tx2"/>
              </a:solidFill>
            </a:endParaRPr>
          </a:p>
          <a:p>
            <a:pPr algn="l" eaLnBrk="1" hangingPunct="1">
              <a:lnSpc>
                <a:spcPct val="120000"/>
              </a:lnSpc>
              <a:buSzPct val="70000"/>
            </a:pPr>
            <a:r>
              <a:rPr lang="en-AU" sz="1200" dirty="0">
                <a:solidFill>
                  <a:schemeClr val="tx2"/>
                </a:solidFill>
              </a:rPr>
              <a:t>    (other existing standard - British BS 8903)</a:t>
            </a:r>
          </a:p>
          <a:p>
            <a:pPr eaLnBrk="1" hangingPunct="1">
              <a:lnSpc>
                <a:spcPct val="120000"/>
              </a:lnSpc>
              <a:buSzPct val="70000"/>
            </a:pPr>
            <a:r>
              <a:rPr lang="en-AU" sz="1200" dirty="0">
                <a:solidFill>
                  <a:schemeClr val="tx2"/>
                </a:solidFill>
              </a:rPr>
              <a:t>    </a:t>
            </a:r>
            <a:r>
              <a:rPr lang="en-US" altLang="zh-TW" sz="1200" dirty="0">
                <a:solidFill>
                  <a:schemeClr val="tx2"/>
                </a:solidFill>
              </a:rPr>
              <a:t>(</a:t>
            </a:r>
            <a:r>
              <a:rPr lang="zh-TW" altLang="en-US" sz="1200" dirty="0">
                <a:solidFill>
                  <a:schemeClr val="tx2"/>
                </a:solidFill>
              </a:rPr>
              <a:t>其他現行</a:t>
            </a:r>
            <a:r>
              <a:rPr lang="zh-CN" altLang="zh-HK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标准</a:t>
            </a:r>
            <a:r>
              <a:rPr lang="en-US" altLang="zh-CN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– </a:t>
            </a:r>
            <a:r>
              <a:rPr lang="zh-TW" altLang="en-US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英國 </a:t>
            </a:r>
            <a:r>
              <a:rPr lang="en-US" altLang="zh-TW" sz="1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BS 8903)</a:t>
            </a:r>
            <a:endParaRPr lang="en-AU" sz="1200" dirty="0">
              <a:solidFill>
                <a:schemeClr val="tx2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4640320" y="2826919"/>
            <a:ext cx="5836336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SEPT 2013 - International Meeting 1 – Paris, France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zh-CN" sz="1200" dirty="0"/>
              <a:t>2013 </a:t>
            </a:r>
            <a:r>
              <a:rPr lang="zh-CN" altLang="en-US" sz="1200" dirty="0"/>
              <a:t>年 </a:t>
            </a:r>
            <a:r>
              <a:rPr lang="en-US" altLang="zh-CN" sz="1200" dirty="0"/>
              <a:t>9 </a:t>
            </a:r>
            <a:r>
              <a:rPr lang="zh-CN" altLang="en-US" sz="1200" dirty="0"/>
              <a:t>月</a:t>
            </a:r>
            <a:r>
              <a:rPr lang="en-US" altLang="zh-CN" sz="1200" dirty="0"/>
              <a:t>-</a:t>
            </a:r>
            <a:r>
              <a:rPr lang="zh-CN" altLang="en-US" sz="1200" dirty="0"/>
              <a:t>国际会议 </a:t>
            </a:r>
            <a:r>
              <a:rPr lang="en-US" altLang="zh-CN" sz="1200" dirty="0"/>
              <a:t>1 — </a:t>
            </a:r>
            <a:r>
              <a:rPr lang="zh-CN" altLang="en-US" sz="1200" dirty="0"/>
              <a:t>巴黎，法国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FEB 2014</a:t>
            </a:r>
            <a:r>
              <a:rPr lang="en-AU" altLang="zh-HK" sz="1200" dirty="0">
                <a:solidFill>
                  <a:schemeClr val="tx2"/>
                </a:solidFill>
              </a:rPr>
              <a:t>- </a:t>
            </a:r>
            <a:r>
              <a:rPr lang="en-AU" sz="1200" dirty="0">
                <a:solidFill>
                  <a:schemeClr val="tx2"/>
                </a:solidFill>
              </a:rPr>
              <a:t> International Meeting 2 – Iguassu, Brazil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zh-CN" sz="1200" dirty="0"/>
              <a:t>2014 </a:t>
            </a:r>
            <a:r>
              <a:rPr lang="zh-CN" altLang="en-US" sz="1200" dirty="0"/>
              <a:t>年 </a:t>
            </a:r>
            <a:r>
              <a:rPr lang="en-US" altLang="zh-CN" sz="1200" dirty="0"/>
              <a:t>2 </a:t>
            </a:r>
            <a:r>
              <a:rPr lang="zh-CN" altLang="en-US" sz="1200" dirty="0"/>
              <a:t>月国际会议 </a:t>
            </a:r>
            <a:r>
              <a:rPr lang="en-US" altLang="zh-CN" sz="1200" dirty="0"/>
              <a:t>2 — </a:t>
            </a:r>
            <a:r>
              <a:rPr lang="zh-CN" altLang="en-US" sz="1200" dirty="0"/>
              <a:t>伊瓜苏，巴西</a:t>
            </a:r>
            <a:endParaRPr lang="en-AU" sz="1200" dirty="0"/>
          </a:p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NOV 2014 - International meeting 3 – Singapore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zh-CN" sz="1200" dirty="0"/>
              <a:t>2014 </a:t>
            </a:r>
            <a:r>
              <a:rPr lang="zh-CN" altLang="en-US" sz="1200" dirty="0"/>
              <a:t>年 </a:t>
            </a:r>
            <a:r>
              <a:rPr lang="en-US" altLang="zh-CN" sz="1200" dirty="0"/>
              <a:t>11 </a:t>
            </a:r>
            <a:r>
              <a:rPr lang="zh-CN" altLang="en-US" sz="1200" dirty="0"/>
              <a:t>月国际会议 </a:t>
            </a:r>
            <a:r>
              <a:rPr lang="en-US" altLang="zh-CN" sz="1200" dirty="0"/>
              <a:t>3 — </a:t>
            </a:r>
            <a:r>
              <a:rPr lang="zh-HK" altLang="en-US" sz="1200" dirty="0"/>
              <a:t>新加坡</a:t>
            </a:r>
            <a:endParaRPr lang="en-AU" sz="1200" dirty="0"/>
          </a:p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JUN 2015 - International meeting 4 – London, UK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zh-CN" sz="1200" dirty="0"/>
              <a:t>2015 </a:t>
            </a:r>
            <a:r>
              <a:rPr lang="zh-CN" altLang="en-US" sz="1200" dirty="0"/>
              <a:t>年 </a:t>
            </a:r>
            <a:r>
              <a:rPr lang="en-US" altLang="zh-CN" sz="1200" dirty="0"/>
              <a:t>6 </a:t>
            </a:r>
            <a:r>
              <a:rPr lang="zh-CN" altLang="en-US" sz="1200" dirty="0"/>
              <a:t>月国际会议 </a:t>
            </a:r>
            <a:r>
              <a:rPr lang="en-US" altLang="zh-CN" sz="1200" dirty="0"/>
              <a:t>4 — </a:t>
            </a:r>
            <a:r>
              <a:rPr lang="zh-HK" altLang="en-US" sz="1200" dirty="0"/>
              <a:t>伦敦，英国</a:t>
            </a:r>
            <a:endParaRPr lang="en-AU" sz="1200" dirty="0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 bwMode="auto">
          <a:xfrm>
            <a:off x="4028402" y="4077072"/>
            <a:ext cx="543771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4644181" y="4869160"/>
            <a:ext cx="583247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MAY 2016 – International Meeting 5 – Sydney, Australia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zh-CN" sz="1200" dirty="0"/>
              <a:t>2016 </a:t>
            </a:r>
            <a:r>
              <a:rPr lang="zh-CN" altLang="en-US" sz="1200" dirty="0"/>
              <a:t>年 </a:t>
            </a:r>
            <a:r>
              <a:rPr lang="en-US" altLang="zh-CN" sz="1200" dirty="0"/>
              <a:t>5 </a:t>
            </a:r>
            <a:r>
              <a:rPr lang="zh-CN" altLang="en-US" sz="1200" dirty="0"/>
              <a:t>月国际会议 </a:t>
            </a:r>
            <a:r>
              <a:rPr lang="en-US" altLang="zh-CN" sz="1200" dirty="0"/>
              <a:t>5 — </a:t>
            </a:r>
            <a:r>
              <a:rPr lang="zh-CN" altLang="en-US" sz="1200" dirty="0"/>
              <a:t>悉尼，澳大利亚</a:t>
            </a:r>
            <a:endParaRPr lang="en-AU" sz="1200" dirty="0"/>
          </a:p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DEC 2016 – International Meeting 6 – Rio de Janeiro, Brazil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altLang="zh-CN" sz="1200" dirty="0"/>
              <a:t>2016 </a:t>
            </a:r>
            <a:r>
              <a:rPr lang="zh-CN" altLang="en-US" sz="1200" dirty="0"/>
              <a:t>年 </a:t>
            </a:r>
            <a:r>
              <a:rPr lang="en-US" altLang="zh-CN" sz="1200" dirty="0"/>
              <a:t>12 </a:t>
            </a:r>
            <a:r>
              <a:rPr lang="zh-CN" altLang="en-US" sz="1200" dirty="0"/>
              <a:t>月国际会议 </a:t>
            </a:r>
            <a:r>
              <a:rPr lang="en-US" altLang="zh-CN" sz="1200" dirty="0"/>
              <a:t>6 — </a:t>
            </a:r>
            <a:r>
              <a:rPr lang="zh-CN" altLang="en-US" sz="1200" dirty="0"/>
              <a:t>里约热内卢，巴西</a:t>
            </a:r>
            <a:endParaRPr lang="en-AU" sz="1200" dirty="0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 bwMode="auto">
          <a:xfrm>
            <a:off x="4067944" y="3212976"/>
            <a:ext cx="432048" cy="52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cxnSpLocks/>
          </p:cNvCxnSpPr>
          <p:nvPr/>
        </p:nvCxnSpPr>
        <p:spPr bwMode="auto">
          <a:xfrm flipV="1">
            <a:off x="4067944" y="2051261"/>
            <a:ext cx="432048" cy="860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cxnSpLocks/>
          </p:cNvCxnSpPr>
          <p:nvPr/>
        </p:nvCxnSpPr>
        <p:spPr bwMode="auto">
          <a:xfrm>
            <a:off x="4063344" y="1196752"/>
            <a:ext cx="4366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53130"/>
              </p:ext>
            </p:extLst>
          </p:nvPr>
        </p:nvGraphicFramePr>
        <p:xfrm>
          <a:off x="391344" y="836712"/>
          <a:ext cx="3672000" cy="55284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4292313730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276107455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CA" altLang="zh-HK" sz="24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HK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2C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CA" altLang="zh-HK" sz="1100" b="0" dirty="0">
                          <a:solidFill>
                            <a:schemeClr val="tx1"/>
                          </a:solidFill>
                        </a:rPr>
                        <a:t>New standard is proposed to relevant technical committee</a:t>
                      </a:r>
                    </a:p>
                    <a:p>
                      <a:pPr algn="l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向相关技术委员会提出新的标准</a:t>
                      </a:r>
                      <a:endParaRPr lang="en-CA" altLang="zh-HK" sz="700" b="0" dirty="0">
                        <a:solidFill>
                          <a:schemeClr val="tx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2154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HK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altLang="zh-HK" sz="1050" b="0" dirty="0">
                          <a:solidFill>
                            <a:schemeClr val="tx1"/>
                          </a:solidFill>
                        </a:rPr>
                        <a:t>If proposal is accepted</a:t>
                      </a:r>
                    </a:p>
                    <a:p>
                      <a:pPr marL="0" algn="r" defTabSz="914400" rtl="0" eaLnBrk="1" latinLnBrk="0" hangingPunct="1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如建议被接受</a:t>
                      </a:r>
                      <a:endParaRPr lang="zh-HK" altLang="en-US" sz="1100" b="0" kern="12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99761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altLang="zh-HK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HK" alt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2C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en-CA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 group of experts start discussion to prepare a working draft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专家工作组展开讨论，以编写一份工作草案</a:t>
                      </a:r>
                      <a:endParaRPr lang="zh-HK" altLang="en-US" sz="1100" b="0" kern="12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564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HK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3798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altLang="zh-HK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HK" alt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2C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en-CA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1st working draft shared with technical committee and with ISO CS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与技术委员会和</a:t>
                      </a:r>
                      <a:r>
                        <a:rPr lang="en-US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 ISO CS</a:t>
                      </a:r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共享第一次工作草案</a:t>
                      </a:r>
                      <a:endParaRPr lang="zh-HK" altLang="en-US" sz="1100" b="0" kern="12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270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HK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altLang="zh-HK" sz="1050" b="0" i="1" dirty="0">
                          <a:solidFill>
                            <a:schemeClr val="tx1"/>
                          </a:solidFill>
                        </a:rPr>
                        <a:t>If consensus is reached within the TC</a:t>
                      </a:r>
                    </a:p>
                    <a:p>
                      <a:pPr algn="r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如在</a:t>
                      </a:r>
                      <a:r>
                        <a:rPr lang="en-US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 TC </a:t>
                      </a:r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内达成共识</a:t>
                      </a:r>
                      <a:endParaRPr lang="zh-HK" altLang="en-US" sz="1100" b="0" kern="12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7819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altLang="zh-HK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HK" alt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2C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en-CA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Draft shared with all ISO national members, who are asked to comment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与所有被要求发表评论的</a:t>
                      </a:r>
                      <a:r>
                        <a:rPr lang="en-US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ISO </a:t>
                      </a:r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国家成员共享草案</a:t>
                      </a:r>
                      <a:endParaRPr lang="zh-HK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124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HK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altLang="zh-HK" sz="1050" b="0" i="1" dirty="0">
                          <a:solidFill>
                            <a:schemeClr val="tx1"/>
                          </a:solidFill>
                        </a:rPr>
                        <a:t>If consensus is reached</a:t>
                      </a:r>
                    </a:p>
                    <a:p>
                      <a:pPr algn="r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如达成共识</a:t>
                      </a:r>
                      <a:endParaRPr lang="zh-HK" altLang="en-US" sz="1100" b="0" kern="12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5880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altLang="zh-HK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HK" alt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2C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en-CA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 draft sent to all ISO members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把最后草案发送给所有</a:t>
                      </a:r>
                      <a:r>
                        <a:rPr lang="en-US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ISO </a:t>
                      </a:r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成员</a:t>
                      </a:r>
                      <a:endParaRPr lang="zh-HK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78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HK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altLang="zh-HK" sz="1050" b="0" i="1" dirty="0">
                          <a:solidFill>
                            <a:schemeClr val="tx1"/>
                          </a:solidFill>
                        </a:rPr>
                        <a:t>If standard is approved by member vote</a:t>
                      </a:r>
                    </a:p>
                    <a:p>
                      <a:pPr algn="r"/>
                      <a:r>
                        <a:rPr lang="zh-CN" altLang="zh-HK" sz="1100" b="0" kern="1200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如成员投票通过标准</a:t>
                      </a:r>
                      <a:endParaRPr lang="zh-HK" altLang="en-US" sz="1100" b="0" kern="12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2983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altLang="zh-HK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HK" alt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2C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altLang="zh-HK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International Standard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HK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r>
                        <a:rPr lang="zh-CN" altLang="zh-HK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国际标准</a:t>
                      </a:r>
                      <a:endParaRPr lang="zh-HK" alt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97728"/>
                  </a:ext>
                </a:extLst>
              </a:tr>
            </a:tbl>
          </a:graphicData>
        </a:graphic>
      </p:graphicFrame>
      <p:sp>
        <p:nvSpPr>
          <p:cNvPr id="6" name="箭號: 向下 5"/>
          <p:cNvSpPr/>
          <p:nvPr/>
        </p:nvSpPr>
        <p:spPr>
          <a:xfrm>
            <a:off x="1183432" y="1431742"/>
            <a:ext cx="432048" cy="413082"/>
          </a:xfrm>
          <a:prstGeom prst="downArrow">
            <a:avLst/>
          </a:prstGeom>
          <a:solidFill>
            <a:srgbClr val="062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8" name="箭號: 向下 17"/>
          <p:cNvSpPr/>
          <p:nvPr/>
        </p:nvSpPr>
        <p:spPr>
          <a:xfrm>
            <a:off x="1183432" y="2420888"/>
            <a:ext cx="432048" cy="413082"/>
          </a:xfrm>
          <a:prstGeom prst="downArrow">
            <a:avLst/>
          </a:prstGeom>
          <a:solidFill>
            <a:srgbClr val="062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箭號: 向下 18"/>
          <p:cNvSpPr/>
          <p:nvPr/>
        </p:nvSpPr>
        <p:spPr>
          <a:xfrm>
            <a:off x="1183432" y="3375958"/>
            <a:ext cx="432048" cy="413082"/>
          </a:xfrm>
          <a:prstGeom prst="downArrow">
            <a:avLst/>
          </a:prstGeom>
          <a:solidFill>
            <a:srgbClr val="062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箭號: 向下 19"/>
          <p:cNvSpPr/>
          <p:nvPr/>
        </p:nvSpPr>
        <p:spPr>
          <a:xfrm>
            <a:off x="1183432" y="4384070"/>
            <a:ext cx="432048" cy="413082"/>
          </a:xfrm>
          <a:prstGeom prst="downArrow">
            <a:avLst/>
          </a:prstGeom>
          <a:solidFill>
            <a:srgbClr val="062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箭號: 向下 20"/>
          <p:cNvSpPr/>
          <p:nvPr/>
        </p:nvSpPr>
        <p:spPr>
          <a:xfrm>
            <a:off x="1183432" y="5373216"/>
            <a:ext cx="432048" cy="413082"/>
          </a:xfrm>
          <a:prstGeom prst="downArrow">
            <a:avLst/>
          </a:prstGeom>
          <a:solidFill>
            <a:srgbClr val="062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218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t star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8" t="-274" r="6310"/>
          <a:stretch/>
        </p:blipFill>
        <p:spPr bwMode="auto">
          <a:xfrm>
            <a:off x="-22455" y="670656"/>
            <a:ext cx="9289032" cy="68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805798" y="4149080"/>
            <a:ext cx="51872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What it is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How to use it</a:t>
            </a:r>
          </a:p>
          <a:p>
            <a:pPr algn="r" fontAlgn="b">
              <a:defRPr/>
            </a:pP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是什么</a:t>
            </a:r>
            <a:endParaRPr lang="en-GB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  <a:p>
            <a:pPr algn="r" fontAlgn="b">
              <a:defRPr/>
            </a:pP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如何應用</a:t>
            </a:r>
            <a:endParaRPr lang="en-GB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  <a:p>
            <a:pPr algn="r" fontAlgn="b">
              <a:defRPr/>
            </a:pP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" y="188640"/>
            <a:ext cx="1210804" cy="4580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381198">
            <a:off x="-1580780" y="1713041"/>
            <a:ext cx="7319355" cy="18620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115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啟     動</a:t>
            </a:r>
            <a:endParaRPr lang="en-GB" sz="115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7538" y="2955925"/>
            <a:ext cx="17764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l">
              <a:lnSpc>
                <a:spcPts val="2400"/>
              </a:lnSpc>
              <a:spcBef>
                <a:spcPct val="50000"/>
              </a:spcBef>
            </a:pPr>
            <a:endParaRPr lang="en-AU" sz="2000">
              <a:solidFill>
                <a:srgbClr val="FAA2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692696"/>
            <a:ext cx="85969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ISO </a:t>
            </a:r>
            <a:r>
              <a:rPr lang="en-US" sz="2000" u="sng" dirty="0">
                <a:solidFill>
                  <a:schemeClr val="tx2"/>
                </a:solidFill>
              </a:rPr>
              <a:t>guidance</a:t>
            </a:r>
            <a:r>
              <a:rPr lang="en-US" sz="2000" dirty="0">
                <a:solidFill>
                  <a:schemeClr val="tx2"/>
                </a:solidFill>
              </a:rPr>
              <a:t> standard on SP.  It’s a flexible framework.</a:t>
            </a:r>
          </a:p>
          <a:p>
            <a:pPr>
              <a:spcAft>
                <a:spcPts val="1200"/>
              </a:spcAft>
            </a:pPr>
            <a:r>
              <a:rPr lang="zh-TW" altLang="en-US" sz="2000" dirty="0"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是国际标准</a:t>
            </a:r>
            <a:r>
              <a:rPr lang="zh-TW" alt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組織</a:t>
            </a:r>
            <a:r>
              <a:rPr lang="en-US" altLang="zh-TW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(</a:t>
            </a:r>
            <a:r>
              <a:rPr lang="en-US" altLang="zh-CN" sz="2000" dirty="0">
                <a:solidFill>
                  <a:schemeClr val="tx2"/>
                </a:solidFill>
              </a:rPr>
              <a:t>ISO</a:t>
            </a:r>
            <a:r>
              <a:rPr lang="en-US" altLang="zh-TW" sz="2000" dirty="0">
                <a:solidFill>
                  <a:schemeClr val="tx2"/>
                </a:solidFill>
              </a:rPr>
              <a:t>)</a:t>
            </a:r>
            <a:r>
              <a:rPr lang="en-US" altLang="zh-CN" sz="2000" dirty="0">
                <a:solidFill>
                  <a:schemeClr val="tx2"/>
                </a:solidFill>
              </a:rPr>
              <a:t> </a:t>
            </a:r>
            <a:r>
              <a:rPr lang="zh-TW" altLang="en-US" sz="2000" dirty="0">
                <a:solidFill>
                  <a:schemeClr val="tx2"/>
                </a:solidFill>
              </a:rPr>
              <a:t>給</a:t>
            </a:r>
            <a:r>
              <a:rPr lang="en-US" sz="2000" dirty="0">
                <a:solidFill>
                  <a:schemeClr val="tx2"/>
                </a:solidFill>
              </a:rPr>
              <a:t>SP</a:t>
            </a:r>
            <a:r>
              <a:rPr lang="zh-TW" altLang="en-US" sz="2000" dirty="0">
                <a:solidFill>
                  <a:schemeClr val="tx2"/>
                </a:solidFill>
              </a:rPr>
              <a:t>的</a:t>
            </a:r>
            <a:r>
              <a:rPr lang="zh-CN" altLang="en-US" sz="2000" u="sng" dirty="0">
                <a:solidFill>
                  <a:schemeClr val="tx2"/>
                </a:solidFill>
              </a:rPr>
              <a:t>指导</a:t>
            </a:r>
            <a:r>
              <a:rPr lang="zh-CN" altLang="en-US" sz="2000" dirty="0">
                <a:solidFill>
                  <a:schemeClr val="tx2"/>
                </a:solidFill>
              </a:rPr>
              <a:t>标准</a:t>
            </a:r>
            <a:r>
              <a:rPr lang="en-US" altLang="zh-TW" sz="2000" dirty="0">
                <a:solidFill>
                  <a:schemeClr val="tx2"/>
                </a:solidFill>
              </a:rPr>
              <a:t>. </a:t>
            </a:r>
            <a:r>
              <a:rPr lang="en-US" altLang="zh-CN" sz="2000" dirty="0">
                <a:solidFill>
                  <a:schemeClr val="tx2"/>
                </a:solidFill>
              </a:rPr>
              <a:t> </a:t>
            </a:r>
            <a:r>
              <a:rPr lang="zh-CN" altLang="en-US" sz="2000" dirty="0">
                <a:solidFill>
                  <a:schemeClr val="tx2"/>
                </a:solidFill>
              </a:rPr>
              <a:t>是一个灵活的框架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Provides an understanding of:</a:t>
            </a:r>
            <a:r>
              <a:rPr lang="zh-TW" altLang="en-US" sz="2000" dirty="0">
                <a:solidFill>
                  <a:schemeClr val="accent4"/>
                </a:solidFill>
              </a:rPr>
              <a:t>提供以下理解</a:t>
            </a:r>
            <a:endParaRPr lang="en-GB" altLang="zh-TW" sz="2000" dirty="0">
              <a:solidFill>
                <a:schemeClr val="accent4"/>
              </a:solidFill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accent4"/>
                </a:solidFill>
              </a:rPr>
              <a:t>SP</a:t>
            </a:r>
            <a:r>
              <a:rPr lang="zh-TW" altLang="en-US" sz="1600" dirty="0">
                <a:solidFill>
                  <a:schemeClr val="accent4"/>
                </a:solidFill>
              </a:rPr>
              <a:t>是什麼</a:t>
            </a:r>
            <a:endParaRPr lang="en-GB" altLang="zh-TW" sz="1600" dirty="0">
              <a:solidFill>
                <a:schemeClr val="accent4"/>
              </a:solidFill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zh-CN" altLang="en-US" sz="1600" dirty="0">
                <a:solidFill>
                  <a:schemeClr val="accent4"/>
                </a:solidFill>
              </a:rPr>
              <a:t>可持续发展对不同层次的采购活动的影响</a:t>
            </a:r>
            <a:r>
              <a:rPr lang="en-US" altLang="zh-CN" sz="1600" dirty="0">
                <a:solidFill>
                  <a:schemeClr val="accent4"/>
                </a:solidFill>
              </a:rPr>
              <a:t>︰ </a:t>
            </a:r>
            <a:r>
              <a:rPr lang="zh-TW" altLang="en-US" sz="1600" dirty="0">
                <a:solidFill>
                  <a:schemeClr val="accent4"/>
                </a:solidFill>
              </a:rPr>
              <a:t>方針</a:t>
            </a:r>
            <a:r>
              <a:rPr lang="zh-CN" altLang="en-US" sz="1600" dirty="0">
                <a:solidFill>
                  <a:schemeClr val="accent4"/>
                </a:solidFill>
              </a:rPr>
              <a:t>、 </a:t>
            </a:r>
            <a:r>
              <a:rPr lang="zh-TW" altLang="en-US" sz="1600" dirty="0">
                <a:solidFill>
                  <a:schemeClr val="accent4"/>
                </a:solidFill>
              </a:rPr>
              <a:t>策</a:t>
            </a:r>
            <a:r>
              <a:rPr lang="zh-CN" altLang="en-US" sz="1600" dirty="0">
                <a:solidFill>
                  <a:schemeClr val="accent4"/>
                </a:solidFill>
              </a:rPr>
              <a:t>略、 组织、 过程</a:t>
            </a:r>
            <a:endParaRPr lang="en-GB" altLang="zh-CN" sz="1600" dirty="0">
              <a:solidFill>
                <a:schemeClr val="accent4"/>
              </a:solidFill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zh-CN" altLang="en-US" sz="1600" dirty="0">
                <a:solidFill>
                  <a:schemeClr val="accent4"/>
                </a:solidFill>
              </a:rPr>
              <a:t>如何实</a:t>
            </a:r>
            <a:r>
              <a:rPr lang="zh-TW" altLang="en-US" sz="1600" dirty="0">
                <a:solidFill>
                  <a:schemeClr val="accent4"/>
                </a:solidFill>
              </a:rPr>
              <a:t>祭体</a:t>
            </a:r>
            <a:r>
              <a:rPr lang="zh-CN" altLang="en-US" sz="1600" dirty="0">
                <a:solidFill>
                  <a:schemeClr val="accent4"/>
                </a:solidFill>
              </a:rPr>
              <a:t>现 </a:t>
            </a:r>
            <a:r>
              <a:rPr lang="en-US" altLang="zh-CN" sz="1600" dirty="0">
                <a:solidFill>
                  <a:schemeClr val="accent4"/>
                </a:solidFill>
              </a:rPr>
              <a:t>SP </a:t>
            </a:r>
            <a:endParaRPr lang="en-GB" altLang="zh-CN" sz="1600" dirty="0">
              <a:solidFill>
                <a:schemeClr val="accent4"/>
              </a:solidFill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accent4"/>
                </a:solidFill>
              </a:rPr>
              <a:t>what  SP is; 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accent4"/>
                </a:solidFill>
              </a:rPr>
              <a:t>How sustainability  impacts the  different  levels of the procurement activity: policy, strategy, </a:t>
            </a:r>
            <a:r>
              <a:rPr lang="en-US" dirty="0" err="1">
                <a:solidFill>
                  <a:schemeClr val="accent4"/>
                </a:solidFill>
              </a:rPr>
              <a:t>organisation</a:t>
            </a:r>
            <a:r>
              <a:rPr lang="en-US" dirty="0">
                <a:solidFill>
                  <a:schemeClr val="accent4"/>
                </a:solidFill>
              </a:rPr>
              <a:t>, process; and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‒"/>
            </a:pPr>
            <a:r>
              <a:rPr lang="en-US" dirty="0">
                <a:solidFill>
                  <a:schemeClr val="accent4"/>
                </a:solidFill>
              </a:rPr>
              <a:t>how to implement SP practically.</a:t>
            </a:r>
            <a:endParaRPr lang="en-US" sz="2000" dirty="0">
              <a:solidFill>
                <a:schemeClr val="accent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Applies to</a:t>
            </a:r>
            <a:r>
              <a:rPr lang="zh-TW" altLang="en-US" sz="2000" dirty="0">
                <a:solidFill>
                  <a:schemeClr val="tx2"/>
                </a:solidFill>
              </a:rPr>
              <a:t>适用於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zh-CN" altLang="en-US" sz="1400" dirty="0">
                <a:solidFill>
                  <a:schemeClr val="tx2"/>
                </a:solidFill>
              </a:rPr>
              <a:t>任何组织，不论其部门、 大小和</a:t>
            </a:r>
            <a:r>
              <a:rPr lang="zh-TW" altLang="en-US" sz="1400" dirty="0">
                <a:solidFill>
                  <a:schemeClr val="tx2"/>
                </a:solidFill>
              </a:rPr>
              <a:t>所在地</a:t>
            </a:r>
            <a:endParaRPr lang="en-GB" altLang="zh-TW" sz="1400" dirty="0">
              <a:solidFill>
                <a:schemeClr val="tx2"/>
              </a:solidFill>
            </a:endParaRPr>
          </a:p>
          <a:p>
            <a:pPr lvl="1"/>
            <a:r>
              <a:rPr lang="en-US" altLang="zh-TW" sz="1600" dirty="0">
                <a:solidFill>
                  <a:schemeClr val="tx2"/>
                </a:solidFill>
              </a:rPr>
              <a:t>-     </a:t>
            </a:r>
            <a:r>
              <a:rPr lang="zh-CN" altLang="en-US" sz="1400" dirty="0">
                <a:solidFill>
                  <a:schemeClr val="tx2"/>
                </a:solidFill>
              </a:rPr>
              <a:t>任何</a:t>
            </a:r>
            <a:r>
              <a:rPr lang="zh-TW" altLang="en-US" sz="1400" dirty="0">
                <a:solidFill>
                  <a:schemeClr val="tx2"/>
                </a:solidFill>
              </a:rPr>
              <a:t>參</a:t>
            </a:r>
            <a:r>
              <a:rPr lang="zh-CN" altLang="en-US" sz="1400" dirty="0">
                <a:solidFill>
                  <a:schemeClr val="tx2"/>
                </a:solidFill>
              </a:rPr>
              <a:t>与</a:t>
            </a:r>
            <a:r>
              <a:rPr lang="zh-TW" altLang="en-US" sz="1400" dirty="0">
                <a:solidFill>
                  <a:schemeClr val="tx2"/>
                </a:solidFill>
              </a:rPr>
              <a:t>於</a:t>
            </a:r>
            <a:r>
              <a:rPr lang="zh-CN" altLang="en-US" sz="1400" dirty="0">
                <a:solidFill>
                  <a:schemeClr val="tx2"/>
                </a:solidFill>
              </a:rPr>
              <a:t>或</a:t>
            </a:r>
            <a:r>
              <a:rPr lang="zh-TW" altLang="en-US" sz="1400" dirty="0">
                <a:solidFill>
                  <a:schemeClr val="tx2"/>
                </a:solidFill>
              </a:rPr>
              <a:t>被</a:t>
            </a:r>
            <a:r>
              <a:rPr lang="zh-CN" altLang="en-US" sz="1400" dirty="0">
                <a:solidFill>
                  <a:schemeClr val="tx2"/>
                </a:solidFill>
              </a:rPr>
              <a:t>采购决策和过程影响利</a:t>
            </a:r>
            <a:r>
              <a:rPr lang="zh-TW" altLang="en-US" sz="1400" dirty="0">
                <a:solidFill>
                  <a:schemeClr val="tx2"/>
                </a:solidFill>
              </a:rPr>
              <a:t>的</a:t>
            </a:r>
            <a:r>
              <a:rPr lang="zh-CN" altLang="en-US" sz="1400" dirty="0">
                <a:solidFill>
                  <a:schemeClr val="tx2"/>
                </a:solidFill>
              </a:rPr>
              <a:t>相关</a:t>
            </a:r>
            <a:r>
              <a:rPr lang="zh-TW" altLang="en-US" sz="1400" dirty="0">
                <a:solidFill>
                  <a:schemeClr val="tx2"/>
                </a:solidFill>
              </a:rPr>
              <a:t>持分</a:t>
            </a:r>
            <a:r>
              <a:rPr lang="zh-CN" altLang="en-US" sz="1400" dirty="0">
                <a:solidFill>
                  <a:schemeClr val="tx2"/>
                </a:solidFill>
              </a:rPr>
              <a:t>者</a:t>
            </a:r>
            <a:endParaRPr lang="en-US" sz="1400" dirty="0">
              <a:solidFill>
                <a:schemeClr val="tx2"/>
              </a:solidFill>
            </a:endParaRP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>
                <a:solidFill>
                  <a:schemeClr val="tx2"/>
                </a:solidFill>
              </a:rPr>
              <a:t>any organisation, regardless of its sector, size and location.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en-US" dirty="0">
                <a:solidFill>
                  <a:schemeClr val="tx2"/>
                </a:solidFill>
              </a:rPr>
              <a:t>any stakeholder involved in or impacted by procurement decisions and processes.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Does not replace legislation, policy and ethical frameworks that regulate procurement activities.</a:t>
            </a:r>
            <a:r>
              <a:rPr lang="zh-TW" altLang="en-US" sz="2000" dirty="0">
                <a:solidFill>
                  <a:schemeClr val="accent4"/>
                </a:solidFill>
              </a:rPr>
              <a:t> 並不替代规范采购活動 的立法、 政策和道德框架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214357"/>
          </a:xfrm>
        </p:spPr>
        <p:txBody>
          <a:bodyPr/>
          <a:lstStyle/>
          <a:p>
            <a:br>
              <a:rPr lang="en-AU" sz="2800" dirty="0">
                <a:latin typeface="Trebuchet MS" pitchFamily="34" charset="0"/>
              </a:rPr>
            </a:br>
            <a:r>
              <a:rPr lang="en-AU" sz="2400" dirty="0">
                <a:latin typeface="Trebuchet MS" pitchFamily="34" charset="0"/>
              </a:rPr>
              <a:t>What is ISO20400?</a:t>
            </a:r>
            <a:br>
              <a:rPr lang="en-AU" sz="2400" dirty="0">
                <a:latin typeface="Trebuchet MS" pitchFamily="34" charset="0"/>
              </a:rPr>
            </a:br>
            <a:r>
              <a:rPr lang="en-US" altLang="zh-TW" sz="2000" dirty="0"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zh-CN" altLang="en-US" sz="2000" dirty="0"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可持续</a:t>
            </a:r>
            <a:r>
              <a:rPr lang="zh-TW" altLang="en-US" sz="2000" dirty="0"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牲</a:t>
            </a:r>
            <a:r>
              <a:rPr lang="zh-CN" altLang="en-US" sz="2000" dirty="0"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采购</a:t>
            </a:r>
            <a:r>
              <a:rPr lang="en-US" altLang="zh-TW" sz="2000" dirty="0"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”</a:t>
            </a:r>
            <a:r>
              <a:rPr lang="zh-TW" altLang="en-US" sz="2000" dirty="0"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的第一個国际标准</a:t>
            </a:r>
            <a:r>
              <a:rPr lang="en-AU" sz="2000" dirty="0">
                <a:latin typeface="Trebuchet MS" pitchFamily="34" charset="0"/>
              </a:rPr>
              <a:t>ISO20400</a:t>
            </a:r>
            <a:r>
              <a:rPr lang="zh-TW" altLang="en-US" sz="2000" dirty="0">
                <a:latin typeface="Trebuchet MS" pitchFamily="34" charset="0"/>
              </a:rPr>
              <a:t>是什麼</a:t>
            </a:r>
            <a:r>
              <a:rPr lang="en-US" altLang="zh-TW" sz="2000" dirty="0">
                <a:latin typeface="Trebuchet MS" pitchFamily="34" charset="0"/>
              </a:rPr>
              <a:t>?</a:t>
            </a:r>
            <a:endParaRPr lang="en-GB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8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14</a:t>
            </a:fld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0" y="6512090"/>
            <a:ext cx="9144000" cy="3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-9806" y="44624"/>
            <a:ext cx="9139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ISO 20400 definition of</a:t>
            </a:r>
            <a:b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Sustainable Procurement</a:t>
            </a:r>
          </a:p>
          <a:p>
            <a:pPr algn="ctr" fontAlgn="b"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ISO 20400 “</a:t>
            </a:r>
            <a:r>
              <a:rPr lang="zh-CN" altLang="en-US" sz="28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可持续采购</a:t>
            </a:r>
            <a:r>
              <a:rPr lang="en-GB" altLang="zh-CN" sz="28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”</a:t>
            </a:r>
            <a:r>
              <a:rPr lang="zh-CN" altLang="en-US" sz="28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的定义</a:t>
            </a:r>
            <a:endParaRPr lang="en-AU" sz="2800" b="1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5127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>
                <a:solidFill>
                  <a:schemeClr val="accent4">
                    <a:lumMod val="75000"/>
                  </a:schemeClr>
                </a:solidFill>
              </a:rPr>
              <a:t>‘Procurement</a:t>
            </a:r>
          </a:p>
          <a:p>
            <a:pPr algn="ctr"/>
            <a: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  <a:t>that has the most positive environmental, social &amp; economic impacts possible</a:t>
            </a:r>
          </a:p>
          <a:p>
            <a:pPr algn="ctr"/>
            <a:r>
              <a:rPr lang="en-GB" sz="3200" i="1" dirty="0">
                <a:solidFill>
                  <a:schemeClr val="accent3">
                    <a:lumMod val="75000"/>
                  </a:schemeClr>
                </a:solidFill>
              </a:rPr>
              <a:t>over the entire life cycle.’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484784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1" dirty="0"/>
              <a:t>‘</a:t>
            </a:r>
            <a:r>
              <a:rPr lang="zh-TW" altLang="en-US" sz="4000" b="1" i="1" dirty="0"/>
              <a:t>最能夠在</a:t>
            </a:r>
            <a:r>
              <a:rPr lang="zh-TW" altLang="en-US" sz="4000" b="1" i="1" dirty="0">
                <a:solidFill>
                  <a:schemeClr val="accent3">
                    <a:lumMod val="75000"/>
                  </a:schemeClr>
                </a:solidFill>
              </a:rPr>
              <a:t>整個</a:t>
            </a:r>
            <a:r>
              <a:rPr lang="zh-CN" altLang="en-US" sz="4000" b="1" i="1" dirty="0">
                <a:solidFill>
                  <a:schemeClr val="accent3">
                    <a:lumMod val="75000"/>
                  </a:schemeClr>
                </a:solidFill>
              </a:rPr>
              <a:t>生命周期</a:t>
            </a:r>
            <a:r>
              <a:rPr lang="zh-TW" altLang="en-US" sz="4000" b="1" i="1" dirty="0">
                <a:solidFill>
                  <a:schemeClr val="accent3">
                    <a:lumMod val="75000"/>
                  </a:schemeClr>
                </a:solidFill>
              </a:rPr>
              <a:t>內</a:t>
            </a:r>
            <a:endParaRPr lang="en-GB" altLang="zh-TW" sz="40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zh-TW" altLang="en-US" sz="4000" b="1" i="1" dirty="0"/>
              <a:t>為</a:t>
            </a:r>
            <a:endParaRPr lang="en-GB" altLang="zh-TW" sz="4000" b="1" i="1" dirty="0"/>
          </a:p>
          <a:p>
            <a:pPr algn="ctr"/>
            <a:r>
              <a:rPr lang="zh-CN" altLang="en-US" sz="4000" b="1" i="1" dirty="0">
                <a:solidFill>
                  <a:srgbClr val="C00000"/>
                </a:solidFill>
              </a:rPr>
              <a:t>环境、社会及经济 </a:t>
            </a:r>
            <a:r>
              <a:rPr lang="zh-TW" altLang="en-US" sz="4000" b="1" i="1" dirty="0">
                <a:solidFill>
                  <a:srgbClr val="C00000"/>
                </a:solidFill>
              </a:rPr>
              <a:t>層次上</a:t>
            </a:r>
            <a:endParaRPr lang="en-GB" altLang="zh-TW" sz="4000" b="1" i="1" dirty="0">
              <a:solidFill>
                <a:srgbClr val="C00000"/>
              </a:solidFill>
            </a:endParaRPr>
          </a:p>
          <a:p>
            <a:pPr algn="ctr"/>
            <a:r>
              <a:rPr lang="zh-TW" altLang="en-US" sz="4000" b="1" i="1" dirty="0"/>
              <a:t>做造出正面</a:t>
            </a:r>
            <a:r>
              <a:rPr lang="zh-CN" altLang="en-US" sz="4000" b="1" i="1" dirty="0"/>
              <a:t>影响的</a:t>
            </a:r>
            <a:endParaRPr lang="en-GB" altLang="zh-CN" sz="4000" b="1" i="1" dirty="0"/>
          </a:p>
          <a:p>
            <a:pPr algn="ctr"/>
            <a:r>
              <a:rPr lang="zh-CN" altLang="en-US" sz="4000" b="1" i="1" dirty="0">
                <a:solidFill>
                  <a:schemeClr val="accent4">
                    <a:lumMod val="75000"/>
                  </a:schemeClr>
                </a:solidFill>
              </a:rPr>
              <a:t>采购</a:t>
            </a:r>
            <a:r>
              <a:rPr lang="zh-CN" altLang="en-US" sz="4000" b="1" i="1" dirty="0"/>
              <a:t> </a:t>
            </a:r>
            <a:r>
              <a:rPr lang="en-US" altLang="zh-CN" sz="4000" b="1" i="1" dirty="0"/>
              <a:t>'</a:t>
            </a:r>
            <a:r>
              <a:rPr lang="zh-CN" altLang="en-US" sz="4000" b="1" i="1" dirty="0"/>
              <a:t>。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402155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8864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7 core subjects of ISO 20400</a:t>
            </a:r>
          </a:p>
          <a:p>
            <a:pPr fontAlgn="b">
              <a:defRPr/>
            </a:pP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ISO 20400 </a:t>
            </a:r>
            <a:r>
              <a:rPr lang="zh-TW" altLang="en-US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的</a:t>
            </a: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altLang="zh-TW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7 </a:t>
            </a:r>
            <a:r>
              <a:rPr lang="zh-TW" altLang="en-US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个核心科目</a:t>
            </a:r>
            <a:endParaRPr lang="en-AU" sz="2400" b="1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9356" y="5843625"/>
            <a:ext cx="61206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tx2"/>
                </a:solidFill>
                <a:latin typeface="Segoe Print" pitchFamily="2" charset="0"/>
              </a:rPr>
              <a:t>社会責任 </a:t>
            </a:r>
            <a:r>
              <a:rPr lang="en-US" sz="1600" b="1" dirty="0">
                <a:solidFill>
                  <a:schemeClr val="tx2"/>
                </a:solidFill>
                <a:latin typeface="Segoe Print" pitchFamily="2" charset="0"/>
              </a:rPr>
              <a:t>Social Responsibility – ISO 26000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+mn-lt"/>
              </a:rPr>
              <a:t>7 Core Subjects  </a:t>
            </a:r>
            <a:r>
              <a:rPr lang="en-US" altLang="zh-TW" sz="1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7 </a:t>
            </a:r>
            <a:r>
              <a:rPr lang="zh-TW" altLang="en-US" sz="1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个核心科目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100" i="1" dirty="0">
                <a:solidFill>
                  <a:schemeClr val="tx2"/>
                </a:solidFill>
                <a:latin typeface="+mn-lt"/>
              </a:rPr>
              <a:t>Since 2010 </a:t>
            </a:r>
            <a:r>
              <a:rPr lang="zh-TW" altLang="en-US" sz="1100" i="1" dirty="0">
                <a:solidFill>
                  <a:schemeClr val="tx2"/>
                </a:solidFill>
                <a:latin typeface="+mn-lt"/>
              </a:rPr>
              <a:t>源自</a:t>
            </a:r>
            <a:r>
              <a:rPr lang="en-US" altLang="zh-TW" sz="11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altLang="zh-TW" sz="11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2010</a:t>
            </a:r>
            <a:r>
              <a:rPr lang="zh-TW" altLang="en-US" sz="11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年</a:t>
            </a:r>
            <a:endParaRPr lang="fr-FR" sz="1100" i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39" y="1412776"/>
            <a:ext cx="6480720" cy="4032448"/>
            <a:chOff x="1115616" y="1196752"/>
            <a:chExt cx="4752528" cy="3024335"/>
          </a:xfrm>
        </p:grpSpPr>
        <p:grpSp>
          <p:nvGrpSpPr>
            <p:cNvPr id="6" name="Group 5"/>
            <p:cNvGrpSpPr/>
            <p:nvPr/>
          </p:nvGrpSpPr>
          <p:grpSpPr>
            <a:xfrm>
              <a:off x="1427411" y="1392557"/>
              <a:ext cx="4184622" cy="2709664"/>
              <a:chOff x="2485895" y="3587461"/>
              <a:chExt cx="4184622" cy="270966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4364" y="3587461"/>
                <a:ext cx="1404312" cy="1440160"/>
                <a:chOff x="6336040" y="260648"/>
                <a:chExt cx="1404312" cy="144016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56601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444953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27082" y="467998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DAA600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485895" y="3645024"/>
                <a:ext cx="861969" cy="883973"/>
                <a:chOff x="2485895" y="3645024"/>
                <a:chExt cx="861969" cy="88397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684885" y="4440600"/>
                  <a:ext cx="662979" cy="883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756636" y="4450713"/>
                  <a:ext cx="403336" cy="5377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485895" y="3645024"/>
                  <a:ext cx="850871" cy="839774"/>
                </a:xfrm>
                <a:prstGeom prst="ellipse">
                  <a:avLst/>
                </a:prstGeom>
                <a:solidFill>
                  <a:srgbClr val="F15D22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72440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0B987C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565457" y="4680061"/>
                <a:ext cx="861968" cy="883970"/>
                <a:chOff x="6336040" y="260648"/>
                <a:chExt cx="1404312" cy="144016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1275A5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808549" y="3645023"/>
                <a:ext cx="861968" cy="883970"/>
                <a:chOff x="6336040" y="260648"/>
                <a:chExt cx="1404312" cy="144016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7C267A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</p:grpSp>
        <p:sp>
          <p:nvSpPr>
            <p:cNvPr id="8" name="Trapezoid 7"/>
            <p:cNvSpPr/>
            <p:nvPr/>
          </p:nvSpPr>
          <p:spPr>
            <a:xfrm rot="5400000">
              <a:off x="4283336" y="1752197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4404384" y="1818152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10" name="Trapezoid 9"/>
            <p:cNvSpPr/>
            <p:nvPr/>
          </p:nvSpPr>
          <p:spPr>
            <a:xfrm rot="16200000" flipH="1">
              <a:off x="2381979" y="1778253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11" name="Isosceles Triangle 10"/>
            <p:cNvSpPr/>
            <p:nvPr/>
          </p:nvSpPr>
          <p:spPr>
            <a:xfrm rot="16200000" flipH="1">
              <a:off x="2204749" y="1844208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grpSp>
          <p:nvGrpSpPr>
            <p:cNvPr id="12" name="Group 11"/>
            <p:cNvGrpSpPr/>
            <p:nvPr/>
          </p:nvGrpSpPr>
          <p:grpSpPr>
            <a:xfrm rot="1932334">
              <a:off x="4198947" y="2365553"/>
              <a:ext cx="301472" cy="421265"/>
              <a:chOff x="6844921" y="4313545"/>
              <a:chExt cx="301472" cy="421265"/>
            </a:xfrm>
          </p:grpSpPr>
          <p:sp>
            <p:nvSpPr>
              <p:cNvPr id="32" name="Isosceles Triangle 31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9667666" flipH="1">
              <a:off x="2529134" y="2375990"/>
              <a:ext cx="301472" cy="421265"/>
              <a:chOff x="6844921" y="4313545"/>
              <a:chExt cx="301472" cy="421265"/>
            </a:xfrm>
          </p:grpSpPr>
          <p:sp>
            <p:nvSpPr>
              <p:cNvPr id="30" name="Isosceles Triangle 29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4334171">
              <a:off x="3753168" y="2796142"/>
              <a:ext cx="301472" cy="421265"/>
              <a:chOff x="6844921" y="4313545"/>
              <a:chExt cx="301472" cy="421265"/>
            </a:xfrm>
          </p:grpSpPr>
          <p:sp>
            <p:nvSpPr>
              <p:cNvPr id="28" name="Isosceles Triangle 27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7265829" flipH="1">
              <a:off x="2980146" y="2799293"/>
              <a:ext cx="301472" cy="421265"/>
              <a:chOff x="6844921" y="4313545"/>
              <a:chExt cx="301472" cy="421265"/>
            </a:xfrm>
          </p:grpSpPr>
          <p:sp>
            <p:nvSpPr>
              <p:cNvPr id="26" name="Isosceles Triangle 25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27" name="Trapezoid 26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sp>
          <p:nvSpPr>
            <p:cNvPr id="16" name="TextBox 52"/>
            <p:cNvSpPr txBox="1"/>
            <p:nvPr/>
          </p:nvSpPr>
          <p:spPr>
            <a:xfrm>
              <a:off x="2776984" y="1836917"/>
              <a:ext cx="1450545" cy="530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2000" b="1" dirty="0">
                  <a:solidFill>
                    <a:schemeClr val="tx2"/>
                  </a:solidFill>
                  <a:latin typeface="Articulate Narrow" panose="02000506040000020004" pitchFamily="2" charset="0"/>
                  <a:ea typeface="Gulim" panose="020B0600000101010101" pitchFamily="34" charset="-127"/>
                  <a:cs typeface="Aharoni" panose="02010803020104030203" pitchFamily="2" charset="-79"/>
                </a:rPr>
                <a:t>GOVERNANCE</a:t>
              </a:r>
            </a:p>
            <a:p>
              <a:pPr algn="ctr"/>
              <a:r>
                <a:rPr lang="zh-TW" altLang="en-US" sz="2000" b="1" dirty="0">
                  <a:solidFill>
                    <a:schemeClr val="tx2"/>
                  </a:solidFill>
                  <a:latin typeface="Articulate Narrow" panose="02000506040000020004" pitchFamily="2" charset="0"/>
                  <a:ea typeface="Gulim" panose="020B0600000101010101" pitchFamily="34" charset="-127"/>
                  <a:cs typeface="Aharoni" panose="02010803020104030203" pitchFamily="2" charset="-79"/>
                </a:rPr>
                <a:t>管治</a:t>
              </a:r>
              <a:endParaRPr lang="en-AU" sz="2000" b="1" dirty="0">
                <a:solidFill>
                  <a:schemeClr val="tx2"/>
                </a:solidFill>
                <a:latin typeface="Articulate Narrow" panose="02000506040000020004" pitchFamily="2" charset="0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19" name="TextBox 53"/>
            <p:cNvSpPr txBox="1"/>
            <p:nvPr/>
          </p:nvSpPr>
          <p:spPr>
            <a:xfrm>
              <a:off x="1409851" y="1537772"/>
              <a:ext cx="889828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Community, involvement &amp; development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社會群組的參与</a:t>
              </a:r>
              <a:endParaRPr lang="en-A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1662332" y="2708920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Consumer issues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消费者關注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1" name="TextBox 55"/>
            <p:cNvSpPr txBox="1"/>
            <p:nvPr/>
          </p:nvSpPr>
          <p:spPr>
            <a:xfrm>
              <a:off x="2500194" y="3414136"/>
              <a:ext cx="865542" cy="4501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Fair operating practices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公平運營交易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2" name="TextBox 56"/>
            <p:cNvSpPr txBox="1"/>
            <p:nvPr/>
          </p:nvSpPr>
          <p:spPr>
            <a:xfrm>
              <a:off x="3659227" y="3392922"/>
              <a:ext cx="865542" cy="4501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The environment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环境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3" name="TextBox 57"/>
            <p:cNvSpPr txBox="1"/>
            <p:nvPr/>
          </p:nvSpPr>
          <p:spPr>
            <a:xfrm>
              <a:off x="4511817" y="2744850"/>
              <a:ext cx="865542" cy="4501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Labour practices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劳工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  <a:p>
              <a:pPr algn="ctr"/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4" name="TextBox 58"/>
            <p:cNvSpPr txBox="1"/>
            <p:nvPr/>
          </p:nvSpPr>
          <p:spPr>
            <a:xfrm>
              <a:off x="4801017" y="1682806"/>
              <a:ext cx="803098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Human rights</a:t>
              </a:r>
            </a:p>
            <a:p>
              <a:pPr algn="ctr"/>
              <a:r>
                <a:rPr lang="zh-TW" altLang="en-US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人權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5616" y="1196752"/>
              <a:ext cx="4752528" cy="3024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</p:grpSp>
    </p:spTree>
    <p:extLst>
      <p:ext uri="{BB962C8B-B14F-4D97-AF65-F5344CB8AC3E}">
        <p14:creationId xmlns:p14="http://schemas.microsoft.com/office/powerpoint/2010/main" val="45319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20400: made for Procurement</a:t>
            </a:r>
            <a:br>
              <a:rPr lang="en-GB" altLang="en-US" sz="2800" dirty="0">
                <a:latin typeface="Trebuchet MS" panose="020B0603020202020204" pitchFamily="34" charset="0"/>
              </a:rPr>
            </a:br>
            <a:r>
              <a:rPr lang="en-US" altLang="zh-TW" sz="2800" dirty="0">
                <a:latin typeface="Trebuchet MS" panose="020B0603020202020204" pitchFamily="34" charset="0"/>
              </a:rPr>
              <a:t>ISO 20400: </a:t>
            </a:r>
            <a:r>
              <a:rPr lang="zh-TW" altLang="en-US" sz="2800" dirty="0">
                <a:latin typeface="Trebuchet MS" panose="020B0603020202020204" pitchFamily="34" charset="0"/>
              </a:rPr>
              <a:t>為采期购打造的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508" y="4284742"/>
            <a:ext cx="2092958" cy="456315"/>
          </a:xfrm>
          <a:prstGeom prst="roundRect">
            <a:avLst/>
          </a:prstGeom>
          <a:solidFill>
            <a:srgbClr val="7C267A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5. POLICY/STRATEGY</a:t>
            </a:r>
          </a:p>
          <a:p>
            <a:pPr algn="r" defTabSz="390952">
              <a:defRPr/>
            </a:pPr>
            <a:r>
              <a:rPr lang="zh-TW" altLang="en-US" sz="1368" b="1" kern="0" dirty="0">
                <a:solidFill>
                  <a:prstClr val="white"/>
                </a:solidFill>
                <a:latin typeface="Calibri"/>
              </a:rPr>
              <a:t>方針</a:t>
            </a:r>
            <a:r>
              <a:rPr lang="en-US" altLang="zh-TW" sz="1368" b="1" kern="0" dirty="0">
                <a:solidFill>
                  <a:prstClr val="white"/>
                </a:solidFill>
                <a:latin typeface="Calibri"/>
              </a:rPr>
              <a:t>/</a:t>
            </a:r>
            <a:r>
              <a:rPr lang="zh-TW" altLang="en-US" sz="1368" b="1" kern="0" dirty="0">
                <a:solidFill>
                  <a:prstClr val="white"/>
                </a:solidFill>
                <a:latin typeface="Calibri"/>
              </a:rPr>
              <a:t>策略</a:t>
            </a:r>
            <a:endParaRPr lang="en-US" sz="1368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6084" y="5558815"/>
            <a:ext cx="2092958" cy="456315"/>
          </a:xfrm>
          <a:prstGeom prst="roundRect">
            <a:avLst/>
          </a:prstGeom>
          <a:solidFill>
            <a:srgbClr val="76923C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7. PROCESS</a:t>
            </a:r>
          </a:p>
          <a:p>
            <a:pPr algn="r" defTabSz="390952">
              <a:defRPr/>
            </a:pPr>
            <a:r>
              <a:rPr lang="zh-TW" altLang="en-US" sz="1368" b="1" kern="0" dirty="0">
                <a:solidFill>
                  <a:prstClr val="white"/>
                </a:solidFill>
                <a:latin typeface="Calibri"/>
              </a:rPr>
              <a:t>过程</a:t>
            </a:r>
            <a:endParaRPr lang="en-US" sz="1368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6084" y="4921779"/>
            <a:ext cx="2092958" cy="456315"/>
          </a:xfrm>
          <a:prstGeom prst="roundRect">
            <a:avLst/>
          </a:prstGeom>
          <a:solidFill>
            <a:srgbClr val="1275A5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6. ORGANISATION</a:t>
            </a:r>
          </a:p>
          <a:p>
            <a:pPr algn="r" defTabSz="390952">
              <a:defRPr/>
            </a:pPr>
            <a:r>
              <a:rPr lang="zh-TW" altLang="en-US" sz="1368" b="1" kern="0" dirty="0">
                <a:solidFill>
                  <a:prstClr val="white"/>
                </a:solidFill>
                <a:latin typeface="Calibri"/>
              </a:rPr>
              <a:t>组织</a:t>
            </a:r>
            <a:endParaRPr lang="en-US" sz="1368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4932" y="3010669"/>
            <a:ext cx="2109027" cy="456315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3. DEFINITIONS</a:t>
            </a:r>
          </a:p>
          <a:p>
            <a:pPr algn="r" defTabSz="390952">
              <a:defRPr/>
            </a:pPr>
            <a:r>
              <a:rPr lang="zh-TW" altLang="en-US" sz="1368" b="1" kern="0" dirty="0">
                <a:solidFill>
                  <a:srgbClr val="444953"/>
                </a:solidFill>
                <a:latin typeface="Calibri"/>
              </a:rPr>
              <a:t>定義</a:t>
            </a:r>
            <a:endParaRPr lang="en-US" sz="1368" b="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508" y="2373632"/>
            <a:ext cx="2092958" cy="456315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2. NORMATIVE REF.</a:t>
            </a:r>
          </a:p>
          <a:p>
            <a:pPr algn="r" defTabSz="390952">
              <a:defRPr/>
            </a:pPr>
            <a:r>
              <a:rPr lang="zh-TW" altLang="en-US" sz="1368" b="1" kern="0" dirty="0">
                <a:solidFill>
                  <a:srgbClr val="444953"/>
                </a:solidFill>
              </a:rPr>
              <a:t>范鍳參巧</a:t>
            </a:r>
            <a:endParaRPr lang="en-US" sz="1368" b="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931" y="1736595"/>
            <a:ext cx="2092958" cy="456315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342900" indent="-342900" algn="r" defTabSz="390952">
              <a:buAutoNum type="arabicPeriod"/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SCOPE</a:t>
            </a:r>
          </a:p>
          <a:p>
            <a:pPr algn="r" defTabSz="390952">
              <a:defRPr/>
            </a:pPr>
            <a:r>
              <a:rPr lang="zh-TW" altLang="en-US" sz="1368" b="1" kern="0" dirty="0">
                <a:solidFill>
                  <a:srgbClr val="444953"/>
                </a:solidFill>
              </a:rPr>
              <a:t>范围</a:t>
            </a:r>
            <a:endParaRPr lang="en-US" sz="1368" b="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6084" y="3647705"/>
            <a:ext cx="2092958" cy="45631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4. FUNDAMENTALS</a:t>
            </a:r>
          </a:p>
          <a:p>
            <a:pPr algn="r" defTabSz="390952">
              <a:defRPr/>
            </a:pPr>
            <a:r>
              <a:rPr lang="zh-TW" altLang="en-US" sz="1368" b="1" kern="0" dirty="0">
                <a:solidFill>
                  <a:prstClr val="white"/>
                </a:solidFill>
                <a:latin typeface="Calibri"/>
              </a:rPr>
              <a:t>基礎</a:t>
            </a:r>
            <a:endParaRPr lang="en-US" sz="1368" b="1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Straight Connector 15"/>
          <p:cNvCxnSpPr>
            <a:cxnSpLocks/>
            <a:stCxn id="11" idx="3"/>
            <a:endCxn id="18" idx="1"/>
          </p:cNvCxnSpPr>
          <p:nvPr/>
        </p:nvCxnSpPr>
        <p:spPr>
          <a:xfrm flipV="1">
            <a:off x="2479042" y="2221430"/>
            <a:ext cx="1280986" cy="165443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3760028" y="1823505"/>
            <a:ext cx="4494942" cy="795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endParaRPr lang="en-GB" sz="136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81023" y="2158717"/>
            <a:ext cx="844088" cy="4518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1568" rIns="61568" rtlCol="0" anchor="ctr"/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Managing risks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</a:rPr>
              <a:t>风险管理</a:t>
            </a:r>
            <a:endParaRPr lang="en-AU" sz="941" kern="0" dirty="0">
              <a:solidFill>
                <a:srgbClr val="444953"/>
              </a:solidFill>
              <a:latin typeface="Calibri"/>
            </a:endParaRPr>
          </a:p>
          <a:p>
            <a:pPr algn="ctr" defTabSz="781903">
              <a:defRPr/>
            </a:pP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97367" y="2158717"/>
            <a:ext cx="844088" cy="4518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1568" rIns="61568" rtlCol="0" anchor="ctr"/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Due diligence</a:t>
            </a:r>
          </a:p>
          <a:p>
            <a:pPr algn="ctr" defTabSz="781903">
              <a:defRPr/>
            </a:pPr>
            <a:r>
              <a:rPr lang="zh-TW" altLang="en-US" sz="940" dirty="0"/>
              <a:t>尽职调查</a:t>
            </a:r>
            <a:endParaRPr lang="en-GB" sz="940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13712" y="2158717"/>
            <a:ext cx="844088" cy="4518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1568" rIns="61568" rtlCol="0" anchor="ctr"/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Setting priorities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優先排序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30056" y="2158717"/>
            <a:ext cx="844088" cy="4518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1568" rIns="61568" rtlCol="0" anchor="ctr"/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Avoiding complicity</a:t>
            </a: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避免共犯</a:t>
            </a:r>
            <a:r>
              <a:rPr lang="en-US" altLang="zh-TW" sz="941" kern="0" dirty="0">
                <a:solidFill>
                  <a:srgbClr val="444953"/>
                </a:solidFill>
                <a:latin typeface="Calibri"/>
              </a:rPr>
              <a:t>/</a:t>
            </a: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牵連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58544" y="2159596"/>
            <a:ext cx="1017421" cy="41577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1568" rIns="61568" rtlCol="0" anchor="ctr"/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Exercising influence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使出</a:t>
            </a:r>
            <a:r>
              <a:rPr lang="en-US" altLang="zh-TW" sz="941" kern="0" dirty="0">
                <a:solidFill>
                  <a:srgbClr val="444953"/>
                </a:solidFill>
                <a:latin typeface="Calibri"/>
              </a:rPr>
              <a:t>/</a:t>
            </a: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運用影响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08862" y="1761747"/>
            <a:ext cx="533236" cy="31863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781903">
              <a:defRPr/>
            </a:pPr>
            <a:endParaRPr lang="en-GB" sz="136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17127" y="1744196"/>
            <a:ext cx="533236" cy="31863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781903">
              <a:defRPr/>
            </a:pPr>
            <a:endParaRPr lang="en-GB" sz="1368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2" y="1556792"/>
            <a:ext cx="533236" cy="529264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749922" y="1732166"/>
            <a:ext cx="533236" cy="31863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781903">
              <a:defRPr/>
            </a:pPr>
            <a:endParaRPr lang="en-GB" sz="136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652333" y="1742769"/>
            <a:ext cx="533236" cy="31863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781903">
              <a:defRPr/>
            </a:pPr>
            <a:endParaRPr lang="en-GB" sz="136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74525" y="1730740"/>
            <a:ext cx="533236" cy="31863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781903">
              <a:defRPr/>
            </a:pPr>
            <a:endParaRPr lang="en-GB" sz="1368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30" y="1628800"/>
            <a:ext cx="496186" cy="4924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8" t="19925" r="16095" b="19285"/>
          <a:stretch/>
        </p:blipFill>
        <p:spPr>
          <a:xfrm>
            <a:off x="4805089" y="1628800"/>
            <a:ext cx="710497" cy="4630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62" y="1700808"/>
            <a:ext cx="491422" cy="3780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68" y="1628800"/>
            <a:ext cx="489749" cy="486101"/>
          </a:xfrm>
          <a:prstGeom prst="rect">
            <a:avLst/>
          </a:prstGeom>
        </p:spPr>
      </p:pic>
      <p:cxnSp>
        <p:nvCxnSpPr>
          <p:cNvPr id="35" name="Straight Connector 34"/>
          <p:cNvCxnSpPr>
            <a:cxnSpLocks/>
            <a:stCxn id="8" idx="3"/>
            <a:endCxn id="37" idx="1"/>
          </p:cNvCxnSpPr>
          <p:nvPr/>
        </p:nvCxnSpPr>
        <p:spPr>
          <a:xfrm flipV="1">
            <a:off x="2478466" y="3353355"/>
            <a:ext cx="1281562" cy="1159545"/>
          </a:xfrm>
          <a:prstGeom prst="line">
            <a:avLst/>
          </a:prstGeom>
          <a:noFill/>
          <a:ln w="9525" cap="flat" cmpd="sng" algn="ctr">
            <a:solidFill>
              <a:srgbClr val="7C267A">
                <a:lumMod val="75000"/>
              </a:srgbClr>
            </a:solidFill>
            <a:prstDash val="dash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3760028" y="2955430"/>
            <a:ext cx="4494942" cy="795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C267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endParaRPr lang="en-GB" sz="1539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69539" y="3356992"/>
            <a:ext cx="1090362" cy="381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Organisation goals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组织的目標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27016" y="3356992"/>
            <a:ext cx="1241044" cy="671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Procurement Context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</a:rPr>
              <a:t>采购处情</a:t>
            </a:r>
            <a:endParaRPr lang="en-AU" sz="941" kern="0" dirty="0">
              <a:solidFill>
                <a:srgbClr val="444953"/>
              </a:solidFill>
              <a:latin typeface="Calibri"/>
            </a:endParaRPr>
          </a:p>
          <a:p>
            <a:pPr algn="ctr" defTabSz="781903">
              <a:defRPr/>
            </a:pPr>
            <a:endParaRPr lang="en-AU" sz="941" kern="0" dirty="0">
              <a:solidFill>
                <a:srgbClr val="444953"/>
              </a:solidFill>
              <a:latin typeface="Calibri"/>
            </a:endParaRPr>
          </a:p>
          <a:p>
            <a:pPr algn="ctr" defTabSz="781903">
              <a:defRPr/>
            </a:pP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59724" y="3356992"/>
            <a:ext cx="1159292" cy="3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SP Policy &amp; Strategy</a:t>
            </a:r>
          </a:p>
          <a:p>
            <a:pPr algn="ctr" defTabSz="781903">
              <a:defRPr/>
            </a:pPr>
            <a:r>
              <a:rPr lang="en-US" altLang="zh-TW" sz="941" kern="0" dirty="0">
                <a:solidFill>
                  <a:srgbClr val="444953"/>
                </a:solidFill>
                <a:latin typeface="Calibri"/>
              </a:rPr>
              <a:t>SP</a:t>
            </a: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方针及策略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41" name="Plus 40"/>
          <p:cNvSpPr/>
          <p:nvPr/>
        </p:nvSpPr>
        <p:spPr>
          <a:xfrm>
            <a:off x="4857497" y="3084944"/>
            <a:ext cx="420419" cy="452334"/>
          </a:xfrm>
          <a:prstGeom prst="mathPlus">
            <a:avLst>
              <a:gd name="adj1" fmla="val 12075"/>
            </a:avLst>
          </a:prstGeom>
          <a:gradFill rotWithShape="1">
            <a:gsLst>
              <a:gs pos="0">
                <a:srgbClr val="7C267A">
                  <a:tint val="50000"/>
                  <a:satMod val="300000"/>
                </a:srgbClr>
              </a:gs>
              <a:gs pos="35000">
                <a:srgbClr val="7C267A">
                  <a:tint val="37000"/>
                  <a:satMod val="300000"/>
                </a:srgbClr>
              </a:gs>
              <a:gs pos="100000">
                <a:srgbClr val="7C267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267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endParaRPr lang="en-GB" sz="1539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Equal 41"/>
          <p:cNvSpPr/>
          <p:nvPr/>
        </p:nvSpPr>
        <p:spPr>
          <a:xfrm>
            <a:off x="6615096" y="3212443"/>
            <a:ext cx="387214" cy="254541"/>
          </a:xfrm>
          <a:prstGeom prst="mathEqual">
            <a:avLst>
              <a:gd name="adj1" fmla="val 12595"/>
              <a:gd name="adj2" fmla="val 38197"/>
            </a:avLst>
          </a:prstGeom>
          <a:gradFill rotWithShape="1">
            <a:gsLst>
              <a:gs pos="0">
                <a:srgbClr val="7C267A">
                  <a:tint val="50000"/>
                  <a:satMod val="300000"/>
                </a:srgbClr>
              </a:gs>
              <a:gs pos="35000">
                <a:srgbClr val="7C267A">
                  <a:tint val="37000"/>
                  <a:satMod val="300000"/>
                </a:srgbClr>
              </a:gs>
              <a:gs pos="100000">
                <a:srgbClr val="7C267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267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endParaRPr lang="en-GB" sz="1539" ker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duotone>
              <a:srgbClr val="7C267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30" y="2780928"/>
            <a:ext cx="597581" cy="5975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duotone>
              <a:srgbClr val="7C267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15" y="2780928"/>
            <a:ext cx="748393" cy="5707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duotone>
              <a:srgbClr val="7C267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44" y="2708920"/>
            <a:ext cx="707331" cy="707331"/>
          </a:xfrm>
          <a:prstGeom prst="rect">
            <a:avLst/>
          </a:prstGeom>
        </p:spPr>
      </p:pic>
      <p:cxnSp>
        <p:nvCxnSpPr>
          <p:cNvPr id="47" name="Straight Connector 46"/>
          <p:cNvCxnSpPr>
            <a:cxnSpLocks/>
            <a:stCxn id="10" idx="3"/>
            <a:endCxn id="49" idx="1"/>
          </p:cNvCxnSpPr>
          <p:nvPr/>
        </p:nvCxnSpPr>
        <p:spPr>
          <a:xfrm flipV="1">
            <a:off x="2479042" y="4474997"/>
            <a:ext cx="1280987" cy="674940"/>
          </a:xfrm>
          <a:prstGeom prst="line">
            <a:avLst/>
          </a:prstGeom>
          <a:noFill/>
          <a:ln w="9525" cap="flat" cmpd="sng" algn="ctr">
            <a:solidFill>
              <a:srgbClr val="1275A5">
                <a:lumMod val="75000"/>
              </a:srgbClr>
            </a:solidFill>
            <a:prstDash val="dash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3760029" y="4077072"/>
            <a:ext cx="4494941" cy="795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1275A5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endParaRPr lang="en-GB" sz="1539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78483" y="4437112"/>
            <a:ext cx="776175" cy="3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Governance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管治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0" y="4437112"/>
            <a:ext cx="688204" cy="38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People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人員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24744" y="4437112"/>
            <a:ext cx="1031432" cy="3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Stakeholders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技分者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87971" y="4437112"/>
            <a:ext cx="665567" cy="3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Priorities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優先次序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15948" y="4437112"/>
            <a:ext cx="667170" cy="381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Reporting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</a:rPr>
              <a:t>报告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68133" y="4437112"/>
            <a:ext cx="675185" cy="381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>
              <a:defRPr/>
            </a:pPr>
            <a:r>
              <a:rPr lang="en-AU" sz="941" kern="0" dirty="0">
                <a:solidFill>
                  <a:srgbClr val="444953"/>
                </a:solidFill>
                <a:latin typeface="Calibri"/>
              </a:rPr>
              <a:t>Grievance</a:t>
            </a:r>
          </a:p>
          <a:p>
            <a:pPr algn="ctr" defTabSz="781903">
              <a:defRPr/>
            </a:pPr>
            <a:r>
              <a:rPr lang="zh-TW" altLang="en-US" sz="941" kern="0" dirty="0">
                <a:solidFill>
                  <a:srgbClr val="444953"/>
                </a:solidFill>
                <a:latin typeface="Calibri"/>
              </a:rPr>
              <a:t>伸訴</a:t>
            </a:r>
            <a:endParaRPr lang="en-GB" sz="941" kern="0" dirty="0">
              <a:solidFill>
                <a:srgbClr val="444953"/>
              </a:solidFill>
              <a:latin typeface="Calibri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duotone>
              <a:srgbClr val="127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98" y="3933056"/>
            <a:ext cx="511037" cy="51601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127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92" y="3933056"/>
            <a:ext cx="499229" cy="4948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duotone>
              <a:srgbClr val="127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88" y="3933056"/>
            <a:ext cx="485942" cy="48594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1275A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34" y="3861048"/>
            <a:ext cx="717654" cy="6449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127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18" y="3933056"/>
            <a:ext cx="562400" cy="5624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duotone>
              <a:srgbClr val="127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64" y="4005064"/>
            <a:ext cx="518198" cy="454791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760029" y="5219281"/>
            <a:ext cx="4494941" cy="795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6923C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endParaRPr lang="en-GB" sz="1539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Straight Connector 63"/>
          <p:cNvCxnSpPr>
            <a:cxnSpLocks/>
            <a:stCxn id="9" idx="3"/>
            <a:endCxn id="63" idx="1"/>
          </p:cNvCxnSpPr>
          <p:nvPr/>
        </p:nvCxnSpPr>
        <p:spPr>
          <a:xfrm flipV="1">
            <a:off x="2479042" y="5617206"/>
            <a:ext cx="1280987" cy="169767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dash"/>
          </a:ln>
          <a:effectLst/>
        </p:spPr>
      </p:cxnSp>
      <p:sp>
        <p:nvSpPr>
          <p:cNvPr id="65" name="Chevron 64"/>
          <p:cNvSpPr/>
          <p:nvPr/>
        </p:nvSpPr>
        <p:spPr>
          <a:xfrm>
            <a:off x="4059928" y="5558815"/>
            <a:ext cx="1363128" cy="346121"/>
          </a:xfrm>
          <a:prstGeom prst="chevron">
            <a:avLst/>
          </a:prstGeom>
          <a:solidFill>
            <a:srgbClr val="76923C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r>
              <a:rPr lang="en-AU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rPr>
              <a:t>Plan </a:t>
            </a:r>
          </a:p>
          <a:p>
            <a:pPr algn="ctr" defTabSz="781903">
              <a:defRPr/>
            </a:pPr>
            <a:r>
              <a:rPr lang="zh-TW" altLang="en-US" sz="1197" b="1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rPr>
              <a:t>计划</a:t>
            </a:r>
            <a:endParaRPr lang="en-GB" sz="1197" b="1" kern="0" dirty="0">
              <a:solidFill>
                <a:srgbClr val="444953">
                  <a:lumMod val="75000"/>
                </a:srgbClr>
              </a:solidFill>
              <a:latin typeface="Segoe Print" pitchFamily="2" charset="0"/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5355900" y="5559315"/>
            <a:ext cx="1363128" cy="345621"/>
          </a:xfrm>
          <a:prstGeom prst="chevron">
            <a:avLst/>
          </a:prstGeom>
          <a:solidFill>
            <a:srgbClr val="76923C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r>
              <a:rPr lang="en-AU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rPr>
              <a:t>Source </a:t>
            </a:r>
          </a:p>
          <a:p>
            <a:pPr algn="ctr" defTabSz="781903">
              <a:defRPr/>
            </a:pPr>
            <a:r>
              <a:rPr lang="zh-TW" altLang="en-US" sz="1197" b="1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rPr>
              <a:t>采</a:t>
            </a:r>
            <a:r>
              <a:rPr lang="zh-TW" altLang="en-US" sz="1200" b="1" kern="0" dirty="0">
                <a:solidFill>
                  <a:srgbClr val="444953"/>
                </a:solidFill>
              </a:rPr>
              <a:t>购</a:t>
            </a:r>
            <a:endParaRPr lang="en-GB" sz="1197" b="1" kern="0" dirty="0">
              <a:solidFill>
                <a:srgbClr val="444953">
                  <a:lumMod val="75000"/>
                </a:srgbClr>
              </a:solidFill>
              <a:latin typeface="Segoe Print" pitchFamily="2" charset="0"/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6645543" y="5559315"/>
            <a:ext cx="1363128" cy="345621"/>
          </a:xfrm>
          <a:prstGeom prst="chevron">
            <a:avLst/>
          </a:prstGeom>
          <a:solidFill>
            <a:srgbClr val="76923C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81903">
              <a:defRPr/>
            </a:pPr>
            <a:r>
              <a:rPr lang="en-AU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rPr>
              <a:t>Manage</a:t>
            </a:r>
          </a:p>
          <a:p>
            <a:pPr algn="ctr" defTabSz="781903">
              <a:defRPr/>
            </a:pPr>
            <a:r>
              <a:rPr lang="zh-TW" altLang="en-US" sz="1197" b="1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rPr>
              <a:t>管理</a:t>
            </a:r>
            <a:endParaRPr lang="en-GB" sz="1197" b="1" kern="0" dirty="0">
              <a:solidFill>
                <a:srgbClr val="444953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6" cstate="print">
            <a:duotone>
              <a:srgbClr val="76923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37" y="5081120"/>
            <a:ext cx="466741" cy="46674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7" cstate="print">
            <a:duotone>
              <a:srgbClr val="76923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48" y="5076843"/>
            <a:ext cx="456082" cy="456082"/>
          </a:xfrm>
          <a:prstGeom prst="rect">
            <a:avLst/>
          </a:prstGeom>
        </p:spPr>
      </p:pic>
      <p:sp>
        <p:nvSpPr>
          <p:cNvPr id="70" name="Oval 69"/>
          <p:cNvSpPr/>
          <p:nvPr/>
        </p:nvSpPr>
        <p:spPr>
          <a:xfrm>
            <a:off x="6961905" y="5088873"/>
            <a:ext cx="533236" cy="31863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781903">
              <a:defRPr/>
            </a:pPr>
            <a:endParaRPr lang="en-GB" sz="1368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8" cstate="print">
            <a:duotone>
              <a:srgbClr val="76923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2324" y="5051408"/>
            <a:ext cx="554171" cy="554171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612569" y="999233"/>
            <a:ext cx="551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 version – Extracts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最终版本摘錄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US" altLang="zh-TW" sz="2800" dirty="0">
                <a:latin typeface="Trebuchet MS" panose="020B0603020202020204" pitchFamily="34" charset="0"/>
              </a:rPr>
              <a:t>ISO 20400 </a:t>
            </a:r>
            <a:r>
              <a:rPr lang="en-GB" altLang="en-US" sz="2800" dirty="0">
                <a:latin typeface="Trebuchet MS" panose="020B0603020202020204" pitchFamily="34" charset="0"/>
              </a:rPr>
              <a:t>benefits</a:t>
            </a:r>
            <a:br>
              <a:rPr lang="en-GB" altLang="en-US" sz="2800" dirty="0">
                <a:latin typeface="Trebuchet MS" panose="020B0603020202020204" pitchFamily="34" charset="0"/>
              </a:rPr>
            </a:b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US" altLang="zh-TW" sz="2800" dirty="0">
                <a:latin typeface="Trebuchet MS" panose="020B0603020202020204" pitchFamily="34" charset="0"/>
              </a:rPr>
              <a:t>ISO 20400</a:t>
            </a:r>
            <a:r>
              <a:rPr lang="zh-TW" altLang="en-US" sz="2800" dirty="0">
                <a:latin typeface="Trebuchet MS" panose="020B0603020202020204" pitchFamily="34" charset="0"/>
              </a:rPr>
              <a:t>的好处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324033"/>
            <a:ext cx="8061080" cy="419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得到一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个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采购、 企业社会责任和其他关键功能一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起合作的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实际框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架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 practical framework for procurement, CSR and other key functions to work together</a:t>
            </a:r>
            <a:endParaRPr lang="en-AU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通过有效地管理供应链的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相關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可持续性风险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以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保护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企業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的名誉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your reputation by 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efficiently managing sustainability risks in their supply chains</a:t>
            </a:r>
            <a:endParaRPr lang="en-AU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走先在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客户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將來需要及監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管要求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之先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ahead of future client and regulatory requirements</a:t>
            </a:r>
            <a:endParaRPr lang="en-AU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抓住机遇创新</a:t>
            </a:r>
            <a:r>
              <a:rPr lang="en-US" altLang="zh-TW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締造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在行业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中的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竞争优势，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competitive advantage in your industry by seizing opportunities to innovate</a:t>
            </a:r>
            <a:endParaRPr lang="en-AU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证明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自身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供应链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參与全球指標性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报告</a:t>
            </a:r>
            <a:r>
              <a:rPr lang="en-GB" altLang="zh-CN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包括 </a:t>
            </a:r>
            <a:r>
              <a:rPr lang="en-US" altLang="zh-TW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、 </a:t>
            </a:r>
            <a:r>
              <a:rPr lang="en-US" altLang="zh-CN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DJSI </a:t>
            </a:r>
            <a:r>
              <a:rPr lang="zh-CN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或其他</a:t>
            </a:r>
            <a:r>
              <a:rPr lang="zh-TW" alt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量度基准。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supply chain engagement to GRI, DJSI or other indices</a:t>
            </a:r>
            <a:endParaRPr lang="en-AU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82805"/>
            <a:ext cx="5616624" cy="2124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7509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555555"/>
                </a:solidFill>
                <a:latin typeface="Montserrat"/>
              </a:rPr>
              <a:t>由 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ISO20400 </a:t>
            </a:r>
            <a:r>
              <a:rPr lang="zh-TW" altLang="en-US" sz="2800" dirty="0">
                <a:solidFill>
                  <a:srgbClr val="555555"/>
                </a:solidFill>
                <a:latin typeface="Montserrat"/>
              </a:rPr>
              <a:t>社群為 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ISO20400 </a:t>
            </a:r>
            <a:r>
              <a:rPr lang="zh-TW" altLang="en-US" sz="2800" dirty="0">
                <a:solidFill>
                  <a:srgbClr val="555555"/>
                </a:solidFill>
                <a:latin typeface="Montserrat"/>
              </a:rPr>
              <a:t>社群締造的</a:t>
            </a:r>
            <a:endParaRPr lang="en-GB" altLang="zh-TW" sz="2800" dirty="0">
              <a:solidFill>
                <a:srgbClr val="555555"/>
              </a:solidFill>
              <a:latin typeface="Montserrat"/>
            </a:endParaRPr>
          </a:p>
          <a:p>
            <a:pPr algn="ctr"/>
            <a:endParaRPr lang="en-AU" sz="2800" dirty="0">
              <a:solidFill>
                <a:srgbClr val="555555"/>
              </a:solidFill>
              <a:latin typeface="Montserrat"/>
            </a:endParaRPr>
          </a:p>
          <a:p>
            <a:pPr algn="ctr"/>
            <a:r>
              <a:rPr lang="en-AU" sz="2800" dirty="0">
                <a:solidFill>
                  <a:srgbClr val="555555"/>
                </a:solidFill>
                <a:latin typeface="Montserrat"/>
              </a:rPr>
              <a:t>Made for the ISO 20400 community</a:t>
            </a:r>
          </a:p>
          <a:p>
            <a:pPr algn="ctr"/>
            <a:r>
              <a:rPr lang="en-AU" sz="2800" i="1" dirty="0">
                <a:solidFill>
                  <a:srgbClr val="555555"/>
                </a:solidFill>
                <a:latin typeface="Montserrat"/>
              </a:rPr>
              <a:t>by the ISO 20400 community</a:t>
            </a:r>
          </a:p>
        </p:txBody>
      </p:sp>
    </p:spTree>
    <p:extLst>
      <p:ext uri="{BB962C8B-B14F-4D97-AF65-F5344CB8AC3E}">
        <p14:creationId xmlns:p14="http://schemas.microsoft.com/office/powerpoint/2010/main" val="34434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/>
        </p:blipFill>
        <p:spPr>
          <a:xfrm>
            <a:off x="0" y="0"/>
            <a:ext cx="9185071" cy="68853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-1" y="4077072"/>
            <a:ext cx="91850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Why an ISO standard on sustainable procurement</a:t>
            </a:r>
          </a:p>
          <a:p>
            <a:pPr algn="ctr" fontAlgn="b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为什么出現一個</a:t>
            </a:r>
            <a:r>
              <a:rPr lang="en-GB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”</a:t>
            </a:r>
            <a:r>
              <a:rPr lang="zh-CN" altLang="en-US" sz="4000" b="1" dirty="0">
                <a:solidFill>
                  <a:schemeClr val="bg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可持续</a:t>
            </a:r>
            <a:r>
              <a:rPr lang="zh-TW" altLang="en-US" sz="4000" b="1" dirty="0">
                <a:solidFill>
                  <a:schemeClr val="bg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性</a:t>
            </a:r>
            <a:r>
              <a:rPr lang="zh-CN" altLang="en-US" sz="4000" b="1" dirty="0">
                <a:solidFill>
                  <a:schemeClr val="bg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采购</a:t>
            </a:r>
            <a:r>
              <a:rPr lang="en-GB" altLang="zh-CN" sz="4000" b="1" dirty="0">
                <a:solidFill>
                  <a:schemeClr val="bg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”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的</a:t>
            </a:r>
            <a:endParaRPr lang="en-GB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  <a:p>
            <a:pPr algn="ctr" fontAlgn="b"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国际标准</a:t>
            </a:r>
            <a:endParaRPr lang="en-A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389034"/>
            <a:ext cx="7200800" cy="577554"/>
          </a:xfrm>
        </p:spPr>
        <p:txBody>
          <a:bodyPr/>
          <a:lstStyle/>
          <a:p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Organisations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typically spend more than half of their revenues with their supply chains.</a:t>
            </a:r>
            <a:b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一般而言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,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組织會花一半以上的收入在供应链上。</a:t>
            </a:r>
            <a:endParaRPr lang="en-AU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78901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Sustainability objectives can’t be fully achieved without the contribution of supply chains. </a:t>
            </a:r>
          </a:p>
          <a:p>
            <a:pPr algn="ctr" fontAlgn="b">
              <a:defRPr/>
            </a:pP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沒有供</a:t>
            </a:r>
            <a:r>
              <a:rPr lang="zh-TW" altLang="en-US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应链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的貢獻，不可能完全達到</a:t>
            </a:r>
            <a:r>
              <a:rPr lang="en-US" altLang="zh-TW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”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可持</a:t>
            </a:r>
            <a:r>
              <a:rPr lang="zh-CN" altLang="en-US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续</a:t>
            </a:r>
            <a:r>
              <a:rPr lang="zh-CN" altLang="en-US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发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展</a:t>
            </a:r>
            <a:r>
              <a:rPr lang="en-GB" altLang="zh-TW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”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的目標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67" y="2583908"/>
            <a:ext cx="1879388" cy="18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98" y="1700808"/>
            <a:ext cx="2366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Organisation’s budget or revenues</a:t>
            </a:r>
          </a:p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组织的預算或收入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2126" y="1124744"/>
            <a:ext cx="3423969" cy="1800000"/>
            <a:chOff x="5092565" y="620688"/>
            <a:chExt cx="3423969" cy="1800000"/>
          </a:xfrm>
        </p:grpSpPr>
        <p:sp>
          <p:nvSpPr>
            <p:cNvPr id="3" name="Pie 2"/>
            <p:cNvSpPr/>
            <p:nvPr/>
          </p:nvSpPr>
          <p:spPr>
            <a:xfrm>
              <a:off x="5092565" y="620688"/>
              <a:ext cx="1823163" cy="1800000"/>
            </a:xfrm>
            <a:prstGeom prst="pie">
              <a:avLst>
                <a:gd name="adj1" fmla="val 5447618"/>
                <a:gd name="adj2" fmla="val 1517199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2238" y="1368108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chemeClr val="accent5">
                      <a:lumMod val="75000"/>
                    </a:schemeClr>
                  </a:solidFill>
                </a:rPr>
                <a:t>Typical internal spend</a:t>
              </a:r>
            </a:p>
            <a:p>
              <a:pPr algn="ctr"/>
              <a:r>
                <a:rPr lang="zh-TW" altLang="en-US" dirty="0">
                  <a:solidFill>
                    <a:schemeClr val="accent5">
                      <a:lumMod val="75000"/>
                    </a:schemeClr>
                  </a:solidFill>
                </a:rPr>
                <a:t>典型內部開支</a:t>
              </a:r>
              <a:endParaRPr lang="en-A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25151" y="1362532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2400" dirty="0">
                  <a:solidFill>
                    <a:prstClr val="white"/>
                  </a:solidFill>
                </a:rPr>
                <a:t>40%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1960" y="3633849"/>
            <a:ext cx="3895534" cy="1800000"/>
            <a:chOff x="5140554" y="2882354"/>
            <a:chExt cx="3895534" cy="1800000"/>
          </a:xfrm>
        </p:grpSpPr>
        <p:sp>
          <p:nvSpPr>
            <p:cNvPr id="16" name="TextBox 15"/>
            <p:cNvSpPr txBox="1"/>
            <p:nvPr/>
          </p:nvSpPr>
          <p:spPr>
            <a:xfrm>
              <a:off x="6963717" y="3432795"/>
              <a:ext cx="20723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chemeClr val="accent4"/>
                  </a:solidFill>
                </a:rPr>
                <a:t>Typical spend with supply chains</a:t>
              </a:r>
            </a:p>
            <a:p>
              <a:pPr algn="ctr"/>
              <a:r>
                <a:rPr lang="zh-TW" altLang="en-US" dirty="0">
                  <a:solidFill>
                    <a:schemeClr val="accent4"/>
                  </a:solidFill>
                </a:rPr>
                <a:t>在供应链上的典型開支</a:t>
              </a:r>
              <a:endParaRPr lang="en-AU" dirty="0">
                <a:solidFill>
                  <a:schemeClr val="accent4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5140554" y="2882354"/>
              <a:ext cx="1823163" cy="1800000"/>
            </a:xfrm>
            <a:prstGeom prst="pie">
              <a:avLst>
                <a:gd name="adj1" fmla="val 16209030"/>
                <a:gd name="adj2" fmla="val 683867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140" y="3548578"/>
              <a:ext cx="8947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3200" dirty="0">
                  <a:solidFill>
                    <a:prstClr val="white"/>
                  </a:solidFill>
                </a:rPr>
                <a:t>60%</a:t>
              </a:r>
            </a:p>
          </p:txBody>
        </p:sp>
      </p:grpSp>
      <p:cxnSp>
        <p:nvCxnSpPr>
          <p:cNvPr id="11" name="Elbow Connector 10"/>
          <p:cNvCxnSpPr>
            <a:stCxn id="6" idx="6"/>
          </p:cNvCxnSpPr>
          <p:nvPr/>
        </p:nvCxnSpPr>
        <p:spPr>
          <a:xfrm flipV="1">
            <a:off x="2649055" y="2189485"/>
            <a:ext cx="2153071" cy="1294423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6"/>
          </p:cNvCxnSpPr>
          <p:nvPr/>
        </p:nvCxnSpPr>
        <p:spPr>
          <a:xfrm>
            <a:off x="2649055" y="3483908"/>
            <a:ext cx="2153071" cy="115384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79512" y="397701"/>
            <a:ext cx="7019391" cy="390787"/>
          </a:xfrm>
        </p:spPr>
        <p:txBody>
          <a:bodyPr/>
          <a:lstStyle/>
          <a:p>
            <a:r>
              <a:rPr lang="en-GB" sz="2000" dirty="0">
                <a:latin typeface="Trebuchet MS" panose="020B0603020202020204" pitchFamily="34" charset="0"/>
              </a:rPr>
              <a:t>Procurement has a pivotal governance role in managing the organisation’s supply chains.</a:t>
            </a:r>
            <a:br>
              <a:rPr lang="en-GB" sz="2000" dirty="0">
                <a:latin typeface="Trebuchet MS" panose="020B0603020202020204" pitchFamily="34" charset="0"/>
              </a:rPr>
            </a:br>
            <a:r>
              <a:rPr lang="zh-CN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采购在组织供应链管理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有著</a:t>
            </a:r>
            <a:r>
              <a:rPr lang="zh-CN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关键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CN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治理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角式</a:t>
            </a:r>
            <a:r>
              <a:rPr lang="zh-CN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GB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0678" y="6514557"/>
            <a:ext cx="2133962" cy="343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1336" y="1298981"/>
            <a:ext cx="2088232" cy="2016224"/>
          </a:xfrm>
          <a:prstGeom prst="ellipse">
            <a:avLst/>
          </a:prstGeom>
          <a:solidFill>
            <a:srgbClr val="31B885"/>
          </a:solidFill>
          <a:ln w="25400" cap="flat" cmpd="sng" algn="ctr">
            <a:solidFill>
              <a:srgbClr val="31B885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5816" y="3356992"/>
            <a:ext cx="2210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1B885"/>
                </a:solidFill>
                <a:latin typeface="Arial"/>
              </a:rPr>
              <a:t>Individuals with procurement responsibilities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1B885"/>
                </a:solidFill>
                <a:latin typeface="Arial"/>
              </a:rPr>
              <a:t>NB: major decisions may not be taken by your ‘procurement’ staff. Anybody involved in procurement decisions is part of the procurement community.</a:t>
            </a:r>
            <a:endParaRPr lang="en-AU" sz="1400" dirty="0">
              <a:solidFill>
                <a:srgbClr val="31B885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0956" y="1296343"/>
            <a:ext cx="2088232" cy="2016224"/>
          </a:xfrm>
          <a:prstGeom prst="ellipse">
            <a:avLst/>
          </a:prstGeom>
          <a:solidFill>
            <a:srgbClr val="D82A91"/>
          </a:solidFill>
          <a:ln w="25400" cap="flat" cmpd="sng" algn="ctr">
            <a:solidFill>
              <a:srgbClr val="D82A91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6"/>
            <a:endCxn id="19" idx="2"/>
          </p:cNvCxnSpPr>
          <p:nvPr/>
        </p:nvCxnSpPr>
        <p:spPr>
          <a:xfrm>
            <a:off x="2209188" y="2304455"/>
            <a:ext cx="1332148" cy="263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79512" y="3363500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Internal stakeholders </a:t>
            </a:r>
            <a:r>
              <a:rPr lang="zh-TW" altLang="en-US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內部持分者</a:t>
            </a:r>
            <a:endParaRPr lang="en-AU" sz="1600" i="1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Decision makers </a:t>
            </a:r>
            <a:r>
              <a:rPr lang="zh-TW" altLang="en-US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決策者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Budget Holders </a:t>
            </a:r>
            <a:r>
              <a:rPr lang="zh-TW" altLang="en-US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預算持有者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Key functions</a:t>
            </a:r>
            <a:r>
              <a:rPr lang="zh-CN" altLang="en-US" sz="14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关键</a:t>
            </a:r>
            <a:r>
              <a:rPr lang="zh-TW" altLang="en-US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功能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Influenced by external stakeholders</a:t>
            </a:r>
            <a:r>
              <a:rPr lang="zh-TW" altLang="en-US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外部持分影响者</a:t>
            </a:r>
            <a:endParaRPr lang="en-AU" sz="1400" i="1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Regulator </a:t>
            </a:r>
            <a:r>
              <a:rPr lang="zh-TW" altLang="en-US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监管机构</a:t>
            </a:r>
            <a:endParaRPr lang="en-GB" altLang="zh-TW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Communities </a:t>
            </a:r>
            <a:r>
              <a:rPr lang="zh-CN" altLang="en-US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社会</a:t>
            </a:r>
            <a:r>
              <a:rPr lang="zh-TW" altLang="en-US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群</a:t>
            </a:r>
            <a:r>
              <a:rPr lang="zh-CN" altLang="en-US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体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NGOs </a:t>
            </a:r>
            <a:r>
              <a:rPr lang="zh-TW" altLang="en-US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非政府组织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6923" y="123832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REQUIREMENTS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SCOPE OF WORK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BRIEF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9707" y="1772816"/>
            <a:ext cx="211788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Stakeholders</a:t>
            </a:r>
          </a:p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Arial"/>
              </a:rPr>
              <a:t>持分者</a:t>
            </a:r>
            <a:endParaRPr lang="en-AU" sz="2400" b="1" dirty="0">
              <a:solidFill>
                <a:prstClr val="white"/>
              </a:solidFill>
              <a:latin typeface="Arial"/>
            </a:endParaRPr>
          </a:p>
          <a:p>
            <a:pPr algn="ctr"/>
            <a:endParaRPr lang="en-AU" sz="160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en-AU" sz="1200" dirty="0">
                <a:solidFill>
                  <a:prstClr val="white"/>
                </a:solidFill>
                <a:latin typeface="Arial"/>
              </a:rPr>
              <a:t>ISO 26000</a:t>
            </a: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36946" y="1772816"/>
            <a:ext cx="208422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Procurement</a:t>
            </a:r>
          </a:p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Arial"/>
              </a:rPr>
              <a:t>采</a:t>
            </a:r>
            <a:r>
              <a:rPr lang="zh-CN" alt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购</a:t>
            </a:r>
            <a:endParaRPr lang="en-GB" altLang="zh-CN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br>
              <a:rPr lang="en-AU" sz="2400" b="1" dirty="0">
                <a:solidFill>
                  <a:prstClr val="white"/>
                </a:solidFill>
                <a:latin typeface="Arial"/>
              </a:rPr>
            </a:br>
            <a:r>
              <a:rPr lang="en-AU" sz="1200" dirty="0">
                <a:solidFill>
                  <a:prstClr val="white"/>
                </a:solidFill>
                <a:latin typeface="Arial"/>
              </a:rPr>
              <a:t>ISO 20400</a:t>
            </a: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Arrow Connector 22"/>
          <p:cNvCxnSpPr>
            <a:stCxn id="19" idx="6"/>
            <a:endCxn id="20" idx="2"/>
          </p:cNvCxnSpPr>
          <p:nvPr/>
        </p:nvCxnSpPr>
        <p:spPr>
          <a:xfrm>
            <a:off x="5629568" y="2307093"/>
            <a:ext cx="1332148" cy="590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04248" y="3363500"/>
            <a:ext cx="224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Suppliers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Contractors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Intermediaries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All tiers in the supply chains</a:t>
            </a:r>
            <a:endParaRPr lang="en-AU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1693" y="12688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AGREEMENT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PURCHASE ORDER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CONTRACT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97958" y="1304889"/>
            <a:ext cx="3240360" cy="2016224"/>
            <a:chOff x="6397958" y="1681405"/>
            <a:chExt cx="3240360" cy="2016224"/>
          </a:xfrm>
        </p:grpSpPr>
        <p:sp>
          <p:nvSpPr>
            <p:cNvPr id="20" name="Oval 19"/>
            <p:cNvSpPr/>
            <p:nvPr/>
          </p:nvSpPr>
          <p:spPr>
            <a:xfrm>
              <a:off x="6961716" y="1681405"/>
              <a:ext cx="2088232" cy="2016224"/>
            </a:xfrm>
            <a:prstGeom prst="ellipse">
              <a:avLst/>
            </a:prstGeom>
            <a:solidFill>
              <a:srgbClr val="00BBD6"/>
            </a:solidFill>
            <a:ln w="25400" cap="flat" cmpd="sng" algn="ctr">
              <a:solidFill>
                <a:srgbClr val="00BBD6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97958" y="2277019"/>
              <a:ext cx="32403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Supply</a:t>
              </a:r>
              <a:br>
                <a:rPr lang="en-AU" sz="2400" b="1" dirty="0">
                  <a:solidFill>
                    <a:prstClr val="white"/>
                  </a:solidFill>
                  <a:latin typeface="Arial"/>
                </a:rPr>
              </a:br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chains</a:t>
              </a:r>
            </a:p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供应链</a:t>
              </a:r>
              <a:endParaRPr lang="en-GB" sz="2400" b="1" dirty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95536" y="587727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Procurement is a key mechanism to achieve the sustainability objectives of an organization.</a:t>
            </a:r>
            <a:r>
              <a:rPr lang="zh-CN" altLang="en-US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endParaRPr lang="en-GB" altLang="zh-CN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  <a:p>
            <a:pPr algn="ctr" fontAlgn="b"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采购是实现组织</a:t>
            </a:r>
            <a:r>
              <a:rPr lang="en-US" altLang="zh-CN" sz="2000" b="1" dirty="0">
                <a:solidFill>
                  <a:schemeClr val="tx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可持续发展目标</a:t>
            </a:r>
            <a:r>
              <a:rPr lang="en-US" altLang="zh-TW" sz="2000" b="1" dirty="0">
                <a:solidFill>
                  <a:schemeClr val="tx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”</a:t>
            </a:r>
            <a:r>
              <a:rPr lang="zh-TW" altLang="en-US" sz="2000" b="1" dirty="0">
                <a:solidFill>
                  <a:schemeClr val="tx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的</a:t>
            </a:r>
            <a:r>
              <a:rPr lang="zh-CN" altLang="en-US" sz="2000" b="1" dirty="0">
                <a:solidFill>
                  <a:schemeClr val="tx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haroni" panose="02010803020104030203" pitchFamily="2" charset="-79"/>
              </a:rPr>
              <a:t>一个关键机制</a:t>
            </a:r>
            <a:r>
              <a:rPr lang="zh-CN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。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6016" y="3356992"/>
            <a:ext cx="1781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B050"/>
                </a:solidFill>
              </a:rPr>
              <a:t>个</a:t>
            </a:r>
            <a:r>
              <a:rPr lang="zh-TW" altLang="en-US" sz="1600" dirty="0">
                <a:solidFill>
                  <a:srgbClr val="00B050"/>
                </a:solidFill>
              </a:rPr>
              <a:t>別</a:t>
            </a:r>
            <a:r>
              <a:rPr lang="zh-CN" altLang="en-US" sz="1600" dirty="0">
                <a:solidFill>
                  <a:srgbClr val="00B050"/>
                </a:solidFill>
              </a:rPr>
              <a:t>采购</a:t>
            </a:r>
            <a:r>
              <a:rPr lang="zh-TW" altLang="en-US" sz="1600" dirty="0">
                <a:solidFill>
                  <a:srgbClr val="00B050"/>
                </a:solidFill>
              </a:rPr>
              <a:t>負</a:t>
            </a:r>
            <a:r>
              <a:rPr lang="zh-CN" altLang="en-US" sz="1600" dirty="0">
                <a:solidFill>
                  <a:srgbClr val="00B050"/>
                </a:solidFill>
              </a:rPr>
              <a:t>责</a:t>
            </a:r>
            <a:r>
              <a:rPr lang="zh-TW" altLang="en-US" sz="1600" dirty="0">
                <a:solidFill>
                  <a:srgbClr val="00B050"/>
                </a:solidFill>
              </a:rPr>
              <a:t>人</a:t>
            </a:r>
            <a:endParaRPr lang="en-GB" altLang="zh-TW" sz="16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00B050"/>
                </a:solidFill>
              </a:rPr>
              <a:t>註意</a:t>
            </a:r>
            <a:r>
              <a:rPr lang="en-US" altLang="zh-TW" sz="1600" dirty="0">
                <a:solidFill>
                  <a:srgbClr val="00B050"/>
                </a:solidFill>
              </a:rPr>
              <a:t>:</a:t>
            </a:r>
            <a:r>
              <a:rPr lang="zh-CN" altLang="en-US" sz="1600" dirty="0">
                <a:solidFill>
                  <a:srgbClr val="00B050"/>
                </a:solidFill>
              </a:rPr>
              <a:t>重大决策</a:t>
            </a:r>
            <a:r>
              <a:rPr lang="zh-TW" altLang="en-US" sz="1600" dirty="0">
                <a:solidFill>
                  <a:srgbClr val="00B050"/>
                </a:solidFill>
              </a:rPr>
              <a:t>不能只來自</a:t>
            </a:r>
            <a:r>
              <a:rPr lang="en-US" altLang="zh-TW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‘</a:t>
            </a:r>
            <a:r>
              <a:rPr lang="zh-CN" altLang="en-US" sz="1600" dirty="0">
                <a:solidFill>
                  <a:srgbClr val="00B050"/>
                </a:solidFill>
              </a:rPr>
              <a:t>采购</a:t>
            </a:r>
            <a:r>
              <a:rPr lang="en-US" altLang="zh-CN" sz="1600" dirty="0">
                <a:solidFill>
                  <a:srgbClr val="00B050"/>
                </a:solidFill>
              </a:rPr>
              <a:t>’</a:t>
            </a:r>
            <a:r>
              <a:rPr lang="zh-TW" altLang="en-US" sz="1600" dirty="0">
                <a:solidFill>
                  <a:srgbClr val="00B050"/>
                </a:solidFill>
              </a:rPr>
              <a:t>的</a:t>
            </a:r>
            <a:r>
              <a:rPr lang="en-US" altLang="zh-CN" sz="1600" dirty="0">
                <a:solidFill>
                  <a:srgbClr val="00B050"/>
                </a:solidFill>
              </a:rPr>
              <a:t> </a:t>
            </a:r>
            <a:r>
              <a:rPr lang="zh-CN" altLang="en-US" sz="1600" dirty="0">
                <a:solidFill>
                  <a:srgbClr val="00B050"/>
                </a:solidFill>
              </a:rPr>
              <a:t>工作人员</a:t>
            </a:r>
            <a:r>
              <a:rPr lang="en-US" altLang="zh-TW" sz="1600" dirty="0">
                <a:solidFill>
                  <a:srgbClr val="00B050"/>
                </a:solidFill>
              </a:rPr>
              <a:t>; </a:t>
            </a:r>
            <a:r>
              <a:rPr lang="zh-CN" altLang="en-US" sz="1600" dirty="0">
                <a:solidFill>
                  <a:srgbClr val="00B050"/>
                </a:solidFill>
              </a:rPr>
              <a:t>任何</a:t>
            </a:r>
            <a:r>
              <a:rPr lang="zh-TW" altLang="en-US" sz="1600" dirty="0">
                <a:solidFill>
                  <a:srgbClr val="00B050"/>
                </a:solidFill>
              </a:rPr>
              <a:t>一个</a:t>
            </a:r>
            <a:r>
              <a:rPr lang="zh-CN" altLang="en-US" sz="1600" dirty="0">
                <a:solidFill>
                  <a:srgbClr val="00B050"/>
                </a:solidFill>
              </a:rPr>
              <a:t>参与采购决策</a:t>
            </a:r>
            <a:r>
              <a:rPr lang="zh-TW" altLang="en-US" sz="1600" dirty="0">
                <a:solidFill>
                  <a:srgbClr val="00B050"/>
                </a:solidFill>
              </a:rPr>
              <a:t>的人都</a:t>
            </a:r>
            <a:r>
              <a:rPr lang="zh-CN" altLang="en-US" sz="1600" dirty="0">
                <a:solidFill>
                  <a:srgbClr val="00B050"/>
                </a:solidFill>
              </a:rPr>
              <a:t>是采购社</a:t>
            </a:r>
            <a:r>
              <a:rPr lang="zh-TW" altLang="en-US" sz="1600" dirty="0">
                <a:solidFill>
                  <a:srgbClr val="00B050"/>
                </a:solidFill>
              </a:rPr>
              <a:t>群</a:t>
            </a:r>
            <a:r>
              <a:rPr lang="zh-CN" altLang="en-US" sz="1600" dirty="0">
                <a:solidFill>
                  <a:srgbClr val="00B050"/>
                </a:solidFill>
              </a:rPr>
              <a:t>一</a:t>
            </a:r>
            <a:r>
              <a:rPr lang="zh-TW" altLang="en-US" sz="1600" dirty="0">
                <a:solidFill>
                  <a:srgbClr val="00B050"/>
                </a:solidFill>
              </a:rPr>
              <a:t>分子</a:t>
            </a:r>
            <a:r>
              <a:rPr lang="zh-CN" altLang="en-US" sz="1600" dirty="0">
                <a:solidFill>
                  <a:srgbClr val="00B050"/>
                </a:solidFill>
              </a:rPr>
              <a:t>。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4248" y="4653136"/>
            <a:ext cx="2245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供应</a:t>
            </a:r>
            <a:r>
              <a:rPr lang="zh-TW" alt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商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承包商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中介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供应链中的所有层</a:t>
            </a:r>
            <a:endParaRPr lang="en-AU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2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63624" y="332656"/>
            <a:ext cx="6912768" cy="344382"/>
          </a:xfrm>
        </p:spPr>
        <p:txBody>
          <a:bodyPr/>
          <a:lstStyle/>
          <a:p>
            <a:pPr fontAlgn="b">
              <a:defRPr/>
            </a:pP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Sustainability and Procurement people struggle to work effectively together…</a:t>
            </a:r>
            <a:b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altLang="zh-TW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“</a:t>
            </a:r>
            <a:r>
              <a:rPr lang="zh-CN" alt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可持续发展</a:t>
            </a:r>
            <a:r>
              <a:rPr lang="en-US" altLang="zh-TW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”</a:t>
            </a:r>
            <a:r>
              <a:rPr lang="zh-CN" alt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和采购人</a:t>
            </a:r>
            <a:r>
              <a:rPr lang="zh-TW" alt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爭扎去</a:t>
            </a:r>
            <a:r>
              <a:rPr lang="zh-CN" alt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有效地一起工作</a:t>
            </a:r>
            <a:endParaRPr lang="en-AU" sz="2000" dirty="0"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60" y="1484784"/>
            <a:ext cx="8941622" cy="3384376"/>
            <a:chOff x="640803" y="1628800"/>
            <a:chExt cx="7781270" cy="2880320"/>
          </a:xfrm>
        </p:grpSpPr>
        <p:pic>
          <p:nvPicPr>
            <p:cNvPr id="6" name="Picture 2" descr="Image result for figh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628800"/>
              <a:ext cx="361174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803" y="1812650"/>
              <a:ext cx="2016224" cy="165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Sustainability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Environment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Diversity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Ethical Sourcing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WHS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5849" y="1812650"/>
              <a:ext cx="2016224" cy="138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Procurement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Sourcing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Buyers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Purchasing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95536" y="541941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Organisations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need a robust framework to get all key stakeholders to implement Sustainable Procurement internally</a:t>
            </a:r>
          </a:p>
          <a:p>
            <a:pPr algn="ctr" fontAlgn="b">
              <a:defRPr/>
            </a:pPr>
            <a:r>
              <a:rPr lang="zh-CN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组织需要一个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強健</a:t>
            </a:r>
            <a:r>
              <a:rPr lang="zh-CN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的框架以得到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內部</a:t>
            </a:r>
            <a:r>
              <a:rPr lang="zh-CN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所有主要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持分者來一齊</a:t>
            </a:r>
            <a:r>
              <a:rPr lang="zh-CN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实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踐</a:t>
            </a:r>
            <a:endParaRPr lang="en-GB" altLang="zh-TW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  <a:p>
            <a:pPr algn="ctr" fontAlgn="b">
              <a:defRPr/>
            </a:pPr>
            <a:r>
              <a:rPr lang="en-GB" altLang="zh-TW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”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可持</a:t>
            </a:r>
            <a:r>
              <a:rPr lang="zh-CN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续</a:t>
            </a:r>
            <a:r>
              <a:rPr lang="zh-TW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性</a:t>
            </a:r>
            <a:r>
              <a:rPr lang="zh-CN" alt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采购</a:t>
            </a:r>
            <a:r>
              <a:rPr lang="en-GB" altLang="zh-CN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”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309952"/>
            <a:ext cx="2316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solidFill>
                  <a:srgbClr val="FF0000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可持续发展</a:t>
            </a:r>
            <a:r>
              <a:rPr lang="en-US" altLang="zh-TW" sz="2000" dirty="0">
                <a:solidFill>
                  <a:srgbClr val="FF0000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” </a:t>
            </a:r>
          </a:p>
          <a:p>
            <a:pPr algn="r"/>
            <a:r>
              <a:rPr lang="zh-TW" altLang="en-US" sz="2000" dirty="0">
                <a:solidFill>
                  <a:srgbClr val="FF0000"/>
                </a:solidFill>
              </a:rPr>
              <a:t>环境</a:t>
            </a:r>
            <a:endParaRPr lang="en-GB" altLang="zh-TW" sz="2000" dirty="0">
              <a:solidFill>
                <a:srgbClr val="FF0000"/>
              </a:solidFill>
            </a:endParaRPr>
          </a:p>
          <a:p>
            <a:pPr algn="r"/>
            <a:r>
              <a:rPr lang="zh-TW" altLang="en-US" sz="2000" dirty="0">
                <a:solidFill>
                  <a:srgbClr val="FF0000"/>
                </a:solidFill>
              </a:rPr>
              <a:t>多元</a:t>
            </a:r>
            <a:endParaRPr lang="en-GB" altLang="zh-TW" sz="2000" dirty="0">
              <a:solidFill>
                <a:srgbClr val="FF0000"/>
              </a:solidFill>
            </a:endParaRPr>
          </a:p>
          <a:p>
            <a:pPr algn="r"/>
            <a:r>
              <a:rPr lang="zh-TW" altLang="en-US" sz="2000" dirty="0">
                <a:solidFill>
                  <a:srgbClr val="FF0000"/>
                </a:solidFill>
              </a:rPr>
              <a:t>道德</a:t>
            </a:r>
            <a:r>
              <a:rPr lang="zh-CN" altLang="en-US" sz="2000" dirty="0">
                <a:solidFill>
                  <a:srgbClr val="FF0000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采购</a:t>
            </a:r>
            <a:endParaRPr lang="en-AU" sz="2000" dirty="0">
              <a:solidFill>
                <a:srgbClr val="FF0000"/>
              </a:solidFill>
            </a:endParaRPr>
          </a:p>
          <a:p>
            <a:pPr algn="r"/>
            <a:r>
              <a:rPr lang="zh-TW" altLang="en-US" sz="2000" dirty="0">
                <a:solidFill>
                  <a:srgbClr val="FF0000"/>
                </a:solidFill>
              </a:rPr>
              <a:t>適健安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284984"/>
            <a:ext cx="2271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采购</a:t>
            </a:r>
            <a:endParaRPr lang="en-GB" altLang="zh-CN" sz="2000" dirty="0">
              <a:solidFill>
                <a:schemeClr val="accent2">
                  <a:lumMod val="60000"/>
                  <a:lumOff val="40000"/>
                </a:schemeClr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  <a:p>
            <a:r>
              <a:rPr lang="zh-TW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開拓供應來源</a:t>
            </a:r>
            <a:endParaRPr lang="en-GB" altLang="zh-TW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买者</a:t>
            </a:r>
            <a:endParaRPr lang="en-A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购买</a:t>
            </a:r>
            <a:r>
              <a: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613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490663"/>
            <a:ext cx="7416824" cy="778097"/>
          </a:xfrm>
        </p:spPr>
        <p:txBody>
          <a:bodyPr/>
          <a:lstStyle/>
          <a:p>
            <a:r>
              <a:rPr lang="en-AU" sz="2000" dirty="0">
                <a:latin typeface="Trebuchet MS" panose="020B0603020202020204" pitchFamily="34" charset="0"/>
              </a:rPr>
              <a:t>Our economy is global, supply chains are international…</a:t>
            </a:r>
            <a:br>
              <a:rPr lang="en-AU" sz="2000" dirty="0">
                <a:latin typeface="Trebuchet MS" panose="020B0603020202020204" pitchFamily="34" charset="0"/>
              </a:rPr>
            </a:br>
            <a:r>
              <a:rPr lang="en-AU" sz="2000" dirty="0">
                <a:latin typeface="Trebuchet MS" panose="020B0603020202020204" pitchFamily="34" charset="0"/>
              </a:rPr>
              <a:t>We need to speak the same language!</a:t>
            </a:r>
            <a:br>
              <a:rPr lang="en-AU" sz="2000" dirty="0">
                <a:latin typeface="Trebuchet MS" panose="020B0603020202020204" pitchFamily="34" charset="0"/>
              </a:rPr>
            </a:br>
            <a:r>
              <a:rPr lang="zh-CN" altLang="en-US" sz="2000" dirty="0">
                <a:latin typeface="Trebuchet MS" panose="020B0603020202020204" pitchFamily="34" charset="0"/>
              </a:rPr>
              <a:t>我们的经济是全球性的</a:t>
            </a:r>
            <a:r>
              <a:rPr lang="en-US" altLang="zh-TW" sz="2000" dirty="0">
                <a:latin typeface="Trebuchet MS" panose="020B0603020202020204" pitchFamily="34" charset="0"/>
              </a:rPr>
              <a:t>, </a:t>
            </a:r>
            <a:r>
              <a:rPr lang="zh-CN" altLang="en-US" sz="2000" dirty="0">
                <a:latin typeface="Trebuchet MS" panose="020B0603020202020204" pitchFamily="34" charset="0"/>
              </a:rPr>
              <a:t>供应链是国际</a:t>
            </a:r>
            <a:r>
              <a:rPr lang="zh-TW" altLang="en-US" sz="2000" dirty="0">
                <a:latin typeface="Trebuchet MS" panose="020B0603020202020204" pitchFamily="34" charset="0"/>
              </a:rPr>
              <a:t>的 </a:t>
            </a:r>
            <a:r>
              <a:rPr lang="en-US" altLang="zh-CN" sz="2000" dirty="0">
                <a:latin typeface="Trebuchet MS" panose="020B0603020202020204" pitchFamily="34" charset="0"/>
              </a:rPr>
              <a:t>...</a:t>
            </a:r>
            <a:br>
              <a:rPr lang="en-US" altLang="zh-CN" sz="2000" dirty="0">
                <a:latin typeface="Trebuchet MS" panose="020B0603020202020204" pitchFamily="34" charset="0"/>
              </a:rPr>
            </a:br>
            <a:r>
              <a:rPr lang="zh-CN" altLang="en-US" sz="2000" dirty="0">
                <a:latin typeface="Trebuchet MS" panose="020B0603020202020204" pitchFamily="34" charset="0"/>
              </a:rPr>
              <a:t>我们需要讲同一</a:t>
            </a:r>
            <a:r>
              <a:rPr lang="zh-TW" altLang="en-US" sz="2000" dirty="0">
                <a:latin typeface="Trebuchet MS" panose="020B0603020202020204" pitchFamily="34" charset="0"/>
              </a:rPr>
              <a:t>樣的</a:t>
            </a:r>
            <a:r>
              <a:rPr lang="zh-CN" altLang="en-US" sz="2000" dirty="0">
                <a:latin typeface="Trebuchet MS" panose="020B0603020202020204" pitchFamily="34" charset="0"/>
              </a:rPr>
              <a:t>语言 ！</a:t>
            </a:r>
            <a:br>
              <a:rPr lang="en-AU" sz="2000" dirty="0">
                <a:latin typeface="Trebuchet MS" panose="020B0603020202020204" pitchFamily="34" charset="0"/>
              </a:rPr>
            </a:br>
            <a:endParaRPr lang="en-AU" sz="2000" dirty="0">
              <a:latin typeface="Trebuchet MS" panose="020B0603020202020204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11560" y="3717033"/>
            <a:ext cx="7992888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2800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38% </a:t>
            </a:r>
            <a:r>
              <a:rPr lang="en-AU" sz="2000" b="0" i="1" dirty="0">
                <a:latin typeface="Trebuchet MS" pitchFamily="34" charset="0"/>
              </a:rPr>
              <a:t>of companies consider the lack of a harmonized framework as a key obstacle for sustainable supply chains.</a:t>
            </a:r>
          </a:p>
          <a:p>
            <a:pPr algn="ctr"/>
            <a:r>
              <a:rPr lang="en-US" altLang="zh-CN" sz="2400" i="1" dirty="0">
                <a:solidFill>
                  <a:srgbClr val="C00000"/>
                </a:solidFill>
                <a:latin typeface="Trebuchet MS" pitchFamily="34" charset="0"/>
              </a:rPr>
              <a:t>38%</a:t>
            </a:r>
            <a:r>
              <a:rPr lang="zh-CN" altLang="en-US" sz="2400" i="1" dirty="0">
                <a:latin typeface="Trebuchet MS" pitchFamily="34" charset="0"/>
              </a:rPr>
              <a:t>的公司认为缺乏统一</a:t>
            </a:r>
            <a:r>
              <a:rPr lang="zh-TW" altLang="en-US" sz="2400" i="1" dirty="0">
                <a:latin typeface="Trebuchet MS" pitchFamily="34" charset="0"/>
              </a:rPr>
              <a:t>和諧的</a:t>
            </a:r>
            <a:r>
              <a:rPr lang="zh-CN" altLang="en-US" sz="2400" i="1" dirty="0">
                <a:latin typeface="Trebuchet MS" pitchFamily="34" charset="0"/>
              </a:rPr>
              <a:t>一个框架</a:t>
            </a:r>
            <a:r>
              <a:rPr lang="zh-TW" altLang="en-US" sz="2400" i="1" dirty="0">
                <a:latin typeface="Trebuchet MS" pitchFamily="34" charset="0"/>
              </a:rPr>
              <a:t>是</a:t>
            </a:r>
            <a:endParaRPr lang="en-GB" altLang="zh-TW" sz="2400" i="1" dirty="0">
              <a:latin typeface="Trebuchet MS" pitchFamily="34" charset="0"/>
            </a:endParaRPr>
          </a:p>
          <a:p>
            <a:pPr algn="ctr"/>
            <a:r>
              <a:rPr lang="en-US" altLang="zh-TW" sz="2400" i="1" dirty="0">
                <a:latin typeface="Trebuchet MS" pitchFamily="34" charset="0"/>
              </a:rPr>
              <a:t>”</a:t>
            </a:r>
            <a:r>
              <a:rPr lang="zh-TW" altLang="en-US" sz="2400" i="1" dirty="0">
                <a:latin typeface="Trebuchet MS" pitchFamily="34" charset="0"/>
              </a:rPr>
              <a:t>可</a:t>
            </a:r>
            <a:r>
              <a:rPr lang="zh-CN" altLang="en-US" sz="2400" i="1" dirty="0">
                <a:latin typeface="Trebuchet MS" pitchFamily="34" charset="0"/>
              </a:rPr>
              <a:t>持续</a:t>
            </a:r>
            <a:r>
              <a:rPr lang="zh-TW" altLang="en-US" sz="2400" i="1" dirty="0">
                <a:latin typeface="Trebuchet MS" pitchFamily="34" charset="0"/>
              </a:rPr>
              <a:t>性</a:t>
            </a:r>
            <a:r>
              <a:rPr lang="zh-CN" altLang="en-US" sz="2400" i="1" dirty="0">
                <a:latin typeface="Trebuchet MS" pitchFamily="34" charset="0"/>
              </a:rPr>
              <a:t>供应链</a:t>
            </a:r>
            <a:r>
              <a:rPr lang="en-US" altLang="zh-TW" sz="2400" i="1" dirty="0">
                <a:latin typeface="Trebuchet MS" pitchFamily="34" charset="0"/>
              </a:rPr>
              <a:t>”</a:t>
            </a:r>
            <a:r>
              <a:rPr lang="zh-CN" altLang="en-US" sz="2400" i="1" dirty="0">
                <a:latin typeface="Trebuchet MS" pitchFamily="34" charset="0"/>
              </a:rPr>
              <a:t>的主要障碍。</a:t>
            </a:r>
            <a:endParaRPr lang="en-GB" altLang="zh-CN" sz="2400" i="1" dirty="0">
              <a:latin typeface="Trebuchet MS" pitchFamily="34" charset="0"/>
            </a:endParaRPr>
          </a:p>
          <a:p>
            <a:pPr algn="ctr"/>
            <a:endParaRPr lang="en-GB" sz="2000" b="0" i="1" dirty="0">
              <a:latin typeface="Trebuchet M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2937" y="5888305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Source: DNV GL, July 2014. Survey conducted on 2,061 professionals from companies across different industries</a:t>
            </a:r>
            <a:r>
              <a:rPr kumimoji="0" lang="en-AU" sz="1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worldwide.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28392" cy="35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-27384"/>
            <a:ext cx="7272808" cy="1072912"/>
          </a:xfrm>
        </p:spPr>
        <p:txBody>
          <a:bodyPr/>
          <a:lstStyle/>
          <a:p>
            <a:r>
              <a:rPr lang="en-AU" sz="2400" dirty="0">
                <a:latin typeface="Trebuchet MS" panose="020B0603020202020204" pitchFamily="34" charset="0"/>
              </a:rPr>
              <a:t>Sustainable procurement is good for business</a:t>
            </a:r>
            <a:br>
              <a:rPr lang="en-AU" sz="2400" dirty="0">
                <a:latin typeface="Trebuchet MS" panose="020B0603020202020204" pitchFamily="34" charset="0"/>
              </a:rPr>
            </a:br>
            <a:r>
              <a:rPr lang="en-US" altLang="zh-TW" sz="2400" dirty="0">
                <a:latin typeface="Trebuchet MS" panose="020B0603020202020204" pitchFamily="34" charset="0"/>
              </a:rPr>
              <a:t>“</a:t>
            </a:r>
            <a:r>
              <a:rPr lang="zh-CN" altLang="en-US" sz="2400" dirty="0">
                <a:latin typeface="Trebuchet MS" panose="020B0603020202020204" pitchFamily="34" charset="0"/>
              </a:rPr>
              <a:t>可持续采购</a:t>
            </a:r>
            <a:r>
              <a:rPr lang="en-US" altLang="zh-TW" sz="2400" dirty="0">
                <a:latin typeface="Trebuchet MS" panose="020B0603020202020204" pitchFamily="34" charset="0"/>
              </a:rPr>
              <a:t>”</a:t>
            </a:r>
            <a:r>
              <a:rPr lang="zh-CN" altLang="en-US" sz="2400" dirty="0">
                <a:latin typeface="Trebuchet MS" panose="020B0603020202020204" pitchFamily="34" charset="0"/>
              </a:rPr>
              <a:t>是对企业有利</a:t>
            </a:r>
            <a:r>
              <a:rPr lang="zh-TW" altLang="en-US" sz="2400" dirty="0">
                <a:latin typeface="Trebuchet MS" panose="020B0603020202020204" pitchFamily="34" charset="0"/>
              </a:rPr>
              <a:t>的</a:t>
            </a:r>
            <a:endParaRPr lang="en-AU" sz="2400" dirty="0">
              <a:latin typeface="Trebuchet MS" panose="020B060302020202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72934" y="764704"/>
            <a:ext cx="8392072" cy="5229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AU" sz="2000" b="0" i="1" dirty="0">
              <a:latin typeface="Trebuchet MS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2000" b="0" i="1" dirty="0">
                <a:latin typeface="Trebuchet MS" pitchFamily="34" charset="0"/>
              </a:rPr>
              <a:t>Sustainable procurement leaders:</a:t>
            </a:r>
            <a:r>
              <a:rPr lang="en-US" altLang="zh-TW" sz="2000" dirty="0">
                <a:latin typeface="Trebuchet MS" panose="020B0603020202020204" pitchFamily="34" charset="0"/>
              </a:rPr>
              <a:t> “</a:t>
            </a:r>
            <a:r>
              <a:rPr lang="zh-CN" altLang="en-US" sz="2000" dirty="0">
                <a:latin typeface="Trebuchet MS" panose="020B0603020202020204" pitchFamily="34" charset="0"/>
              </a:rPr>
              <a:t>可持续采购</a:t>
            </a:r>
            <a:r>
              <a:rPr lang="en-US" altLang="zh-TW" sz="2000" dirty="0">
                <a:latin typeface="Trebuchet MS" panose="020B0603020202020204" pitchFamily="34" charset="0"/>
              </a:rPr>
              <a:t>”</a:t>
            </a:r>
            <a:r>
              <a:rPr lang="zh-TW" altLang="en-US" sz="2000" dirty="0">
                <a:latin typeface="Trebuchet MS" panose="020B0603020202020204" pitchFamily="34" charset="0"/>
              </a:rPr>
              <a:t> 领先者</a:t>
            </a:r>
            <a:r>
              <a:rPr lang="en-US" altLang="zh-TW" sz="2000" dirty="0">
                <a:latin typeface="Trebuchet MS" panose="020B0603020202020204" pitchFamily="34" charset="0"/>
              </a:rPr>
              <a:t>:</a:t>
            </a:r>
            <a:endParaRPr lang="en-AU" sz="2000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i="1" dirty="0">
                <a:solidFill>
                  <a:schemeClr val="accent4"/>
                </a:solidFill>
                <a:latin typeface="Trebuchet MS" pitchFamily="34" charset="0"/>
              </a:rPr>
              <a:t>90% </a:t>
            </a:r>
            <a:r>
              <a:rPr lang="en-AU" b="0" i="1" dirty="0">
                <a:latin typeface="Trebuchet MS" pitchFamily="34" charset="0"/>
              </a:rPr>
              <a:t>improve their brand reputation</a:t>
            </a:r>
          </a:p>
          <a:p>
            <a:pPr>
              <a:spcAft>
                <a:spcPts val="1200"/>
              </a:spcAft>
            </a:pPr>
            <a:r>
              <a:rPr lang="en-AU" altLang="zh-CN" b="0" i="1" dirty="0">
                <a:latin typeface="Trebuchet MS" pitchFamily="34" charset="0"/>
              </a:rPr>
              <a:t>	</a:t>
            </a:r>
            <a:r>
              <a:rPr lang="en-US" altLang="zh-TW" b="0" i="1" dirty="0">
                <a:latin typeface="Trebuchet MS" pitchFamily="34" charset="0"/>
              </a:rPr>
              <a:t>90%</a:t>
            </a:r>
            <a:r>
              <a:rPr lang="zh-CN" altLang="en-US" b="0" i="1" dirty="0">
                <a:latin typeface="Trebuchet MS" pitchFamily="34" charset="0"/>
              </a:rPr>
              <a:t>提高</a:t>
            </a:r>
            <a:r>
              <a:rPr lang="zh-TW" altLang="en-US" b="0" i="1" dirty="0">
                <a:latin typeface="Trebuchet MS" pitchFamily="34" charset="0"/>
              </a:rPr>
              <a:t>了</a:t>
            </a:r>
            <a:r>
              <a:rPr lang="zh-CN" altLang="en-US" b="0" i="1" dirty="0">
                <a:latin typeface="Trebuchet MS" pitchFamily="34" charset="0"/>
              </a:rPr>
              <a:t>品牌美誉度</a:t>
            </a:r>
            <a:endParaRPr lang="en-AU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i="1" dirty="0">
                <a:solidFill>
                  <a:schemeClr val="accent4"/>
                </a:solidFill>
                <a:latin typeface="Trebuchet MS" pitchFamily="34" charset="0"/>
              </a:rPr>
              <a:t>70% </a:t>
            </a:r>
            <a:r>
              <a:rPr lang="en-AU" b="0" i="1" dirty="0">
                <a:latin typeface="Trebuchet MS" pitchFamily="34" charset="0"/>
              </a:rPr>
              <a:t>develop stronger, more reliable and longer-lasting supplier relationships </a:t>
            </a:r>
          </a:p>
          <a:p>
            <a:pPr>
              <a:spcAft>
                <a:spcPts val="1200"/>
              </a:spcAft>
            </a:pPr>
            <a:r>
              <a:rPr lang="en-AU" b="0" i="1" dirty="0">
                <a:latin typeface="Trebuchet MS" pitchFamily="34" charset="0"/>
              </a:rPr>
              <a:t>	70%</a:t>
            </a:r>
            <a:r>
              <a:rPr lang="zh-CN" altLang="en-US" b="0" i="1" dirty="0">
                <a:latin typeface="Trebuchet MS" pitchFamily="34" charset="0"/>
              </a:rPr>
              <a:t>发展</a:t>
            </a:r>
            <a:r>
              <a:rPr lang="zh-TW" altLang="en-US" b="0" i="1" dirty="0">
                <a:latin typeface="Trebuchet MS" pitchFamily="34" charset="0"/>
              </a:rPr>
              <a:t>出</a:t>
            </a:r>
            <a:r>
              <a:rPr lang="zh-CN" altLang="en-US" b="0" i="1" dirty="0">
                <a:latin typeface="Trebuchet MS" pitchFamily="34" charset="0"/>
              </a:rPr>
              <a:t>更强大、 更可靠、 更持久的供应商关系</a:t>
            </a:r>
            <a:endParaRPr lang="en-GB" altLang="zh-CN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i="1" dirty="0">
                <a:solidFill>
                  <a:schemeClr val="accent4"/>
                </a:solidFill>
                <a:latin typeface="Trebuchet MS" pitchFamily="34" charset="0"/>
              </a:rPr>
              <a:t>50% </a:t>
            </a:r>
            <a:r>
              <a:rPr lang="en-AU" b="0" i="1" dirty="0">
                <a:latin typeface="Trebuchet MS" pitchFamily="34" charset="0"/>
              </a:rPr>
              <a:t>have more innovative, sustainable products and services that result in increased sales</a:t>
            </a:r>
          </a:p>
          <a:p>
            <a:pPr>
              <a:spcAft>
                <a:spcPts val="1200"/>
              </a:spcAft>
            </a:pPr>
            <a:r>
              <a:rPr lang="en-AU" altLang="zh-CN" b="0" i="1" dirty="0">
                <a:latin typeface="Trebuchet MS" pitchFamily="34" charset="0"/>
              </a:rPr>
              <a:t>	50%</a:t>
            </a:r>
            <a:r>
              <a:rPr lang="zh-CN" altLang="en-US" b="0" i="1" dirty="0">
                <a:latin typeface="Trebuchet MS" pitchFamily="34" charset="0"/>
              </a:rPr>
              <a:t>有</a:t>
            </a:r>
            <a:r>
              <a:rPr lang="zh-TW" altLang="en-US" b="0" i="1" dirty="0">
                <a:latin typeface="Trebuchet MS" pitchFamily="34" charset="0"/>
              </a:rPr>
              <a:t>着</a:t>
            </a:r>
            <a:r>
              <a:rPr lang="zh-CN" altLang="en-US" b="0" i="1" dirty="0">
                <a:latin typeface="Trebuchet MS" pitchFamily="34" charset="0"/>
              </a:rPr>
              <a:t>更具创新性、 可持续的产品和服务，导致销量</a:t>
            </a:r>
            <a:r>
              <a:rPr lang="zh-TW" altLang="en-US" b="0" i="1" dirty="0">
                <a:latin typeface="Trebuchet MS" pitchFamily="34" charset="0"/>
              </a:rPr>
              <a:t>上</a:t>
            </a:r>
            <a:r>
              <a:rPr lang="zh-CN" altLang="en-US" b="0" i="1" dirty="0">
                <a:latin typeface="Trebuchet MS" pitchFamily="34" charset="0"/>
              </a:rPr>
              <a:t>增</a:t>
            </a:r>
            <a:endParaRPr lang="en-AU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i="1" dirty="0">
                <a:solidFill>
                  <a:schemeClr val="accent4"/>
                </a:solidFill>
                <a:latin typeface="Trebuchet MS" pitchFamily="34" charset="0"/>
              </a:rPr>
              <a:t>45% </a:t>
            </a:r>
            <a:r>
              <a:rPr lang="en-AU" b="0" i="1" dirty="0">
                <a:latin typeface="Trebuchet MS" pitchFamily="34" charset="0"/>
              </a:rPr>
              <a:t>improved ranking in ‘green’ financial indices</a:t>
            </a:r>
          </a:p>
          <a:p>
            <a:pPr>
              <a:spcAft>
                <a:spcPts val="1200"/>
              </a:spcAft>
            </a:pPr>
            <a:r>
              <a:rPr lang="en-AU" altLang="zh-CN" b="0" i="1" dirty="0">
                <a:latin typeface="Trebuchet MS" pitchFamily="34" charset="0"/>
              </a:rPr>
              <a:t>	45%</a:t>
            </a:r>
            <a:r>
              <a:rPr lang="zh-CN" altLang="en-US" b="0" i="1" dirty="0">
                <a:latin typeface="Trebuchet MS" pitchFamily="34" charset="0"/>
              </a:rPr>
              <a:t>在 </a:t>
            </a:r>
            <a:r>
              <a:rPr lang="en-US" altLang="zh-CN" b="0" i="1" dirty="0">
                <a:latin typeface="Trebuchet MS" pitchFamily="34" charset="0"/>
              </a:rPr>
              <a:t>‘</a:t>
            </a:r>
            <a:r>
              <a:rPr lang="zh-CN" altLang="en-US" b="0" i="1" dirty="0">
                <a:latin typeface="Trebuchet MS" pitchFamily="34" charset="0"/>
              </a:rPr>
              <a:t>绿色</a:t>
            </a:r>
            <a:r>
              <a:rPr lang="en-US" altLang="zh-CN" b="0" i="1" dirty="0">
                <a:latin typeface="Trebuchet MS" pitchFamily="34" charset="0"/>
              </a:rPr>
              <a:t>’ </a:t>
            </a:r>
            <a:r>
              <a:rPr lang="zh-CN" altLang="en-US" b="0" i="1" dirty="0">
                <a:latin typeface="Trebuchet MS" pitchFamily="34" charset="0"/>
              </a:rPr>
              <a:t>财务指标</a:t>
            </a:r>
            <a:r>
              <a:rPr lang="zh-TW" altLang="en-US" b="0" i="1" dirty="0">
                <a:latin typeface="Trebuchet MS" pitchFamily="34" charset="0"/>
              </a:rPr>
              <a:t>排名榜上有所上升</a:t>
            </a:r>
            <a:endParaRPr lang="en-AU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i="1" dirty="0">
                <a:solidFill>
                  <a:schemeClr val="accent4"/>
                </a:solidFill>
                <a:latin typeface="Trebuchet MS" pitchFamily="34" charset="0"/>
              </a:rPr>
              <a:t>30% </a:t>
            </a:r>
            <a:r>
              <a:rPr lang="en-AU" b="0" i="1" dirty="0">
                <a:latin typeface="Trebuchet MS" pitchFamily="34" charset="0"/>
              </a:rPr>
              <a:t>delivered cost savings</a:t>
            </a:r>
          </a:p>
          <a:p>
            <a:pPr>
              <a:spcAft>
                <a:spcPts val="1200"/>
              </a:spcAft>
            </a:pPr>
            <a:r>
              <a:rPr lang="en-GB" altLang="zh-TW" b="0" i="1" dirty="0">
                <a:latin typeface="Trebuchet MS" pitchFamily="34" charset="0"/>
              </a:rPr>
              <a:t>	30% </a:t>
            </a:r>
            <a:r>
              <a:rPr lang="zh-TW" altLang="en-US" b="0" i="1" dirty="0">
                <a:latin typeface="Trebuchet MS" pitchFamily="34" charset="0"/>
              </a:rPr>
              <a:t>達到降低价格成本。</a:t>
            </a:r>
            <a:endParaRPr lang="en-GB" sz="2000" b="0" i="1" dirty="0">
              <a:latin typeface="Trebuchet MS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7544" y="6464369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Source: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Ecovadis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and </a:t>
            </a:r>
            <a:r>
              <a:rPr lang="en-AU" sz="1200" kern="0" dirty="0">
                <a:solidFill>
                  <a:schemeClr val="tx2"/>
                </a:solidFill>
              </a:rPr>
              <a:t>HEC, 2017 - 7th Sustainable Procurement Barometer on 120 companies in Europe and the US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97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8</a:t>
            </a:fld>
            <a:endParaRPr lang="fr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Who developed it and how</a:t>
            </a:r>
          </a:p>
          <a:p>
            <a:pPr algn="ctr" fontAlgn="b">
              <a:defRPr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誰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如何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開展這出來的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35" t="32996" r="21130" b="20323"/>
          <a:stretch/>
        </p:blipFill>
        <p:spPr>
          <a:xfrm>
            <a:off x="-5120" y="1495196"/>
            <a:ext cx="9149120" cy="408790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64155" cy="634081"/>
          </a:xfrm>
        </p:spPr>
        <p:txBody>
          <a:bodyPr/>
          <a:lstStyle/>
          <a:p>
            <a:r>
              <a:rPr lang="en-AU" sz="2000" dirty="0">
                <a:latin typeface="Trebuchet MS" pitchFamily="34" charset="0"/>
              </a:rPr>
              <a:t>52 countries involved through their national standards organisations and under the umbrella of ISO (PC277)</a:t>
            </a:r>
            <a:br>
              <a:rPr lang="en-AU" sz="2000" dirty="0">
                <a:latin typeface="Trebuchet MS" pitchFamily="34" charset="0"/>
              </a:rPr>
            </a:br>
            <a:r>
              <a:rPr lang="en-US" altLang="zh-CN" sz="2000" dirty="0">
                <a:latin typeface="Trebuchet MS" pitchFamily="34" charset="0"/>
              </a:rPr>
              <a:t>52 </a:t>
            </a:r>
            <a:r>
              <a:rPr lang="zh-CN" altLang="en-US" sz="2000" dirty="0">
                <a:latin typeface="Trebuchet MS" pitchFamily="34" charset="0"/>
              </a:rPr>
              <a:t>个国家</a:t>
            </a:r>
            <a:r>
              <a:rPr lang="zh-TW" altLang="en-US" sz="2000" dirty="0">
                <a:latin typeface="Trebuchet MS" pitchFamily="34" charset="0"/>
              </a:rPr>
              <a:t>在</a:t>
            </a:r>
            <a:r>
              <a:rPr lang="en-US" altLang="zh-CN" sz="2000" dirty="0">
                <a:latin typeface="Trebuchet MS" pitchFamily="34" charset="0"/>
              </a:rPr>
              <a:t>ISO (PC277)</a:t>
            </a:r>
            <a:r>
              <a:rPr lang="zh-TW" altLang="en-US" sz="2000" dirty="0">
                <a:latin typeface="Trebuchet MS" pitchFamily="34" charset="0"/>
              </a:rPr>
              <a:t>領域下</a:t>
            </a:r>
            <a:r>
              <a:rPr lang="zh-CN" altLang="en-US" sz="2000" dirty="0">
                <a:latin typeface="Trebuchet MS" pitchFamily="34" charset="0"/>
              </a:rPr>
              <a:t>通过</a:t>
            </a:r>
            <a:r>
              <a:rPr lang="zh-TW" altLang="en-US" sz="2000" dirty="0">
                <a:latin typeface="Trebuchet MS" pitchFamily="34" charset="0"/>
              </a:rPr>
              <a:t>各</a:t>
            </a:r>
            <a:r>
              <a:rPr lang="zh-CN" altLang="en-US" sz="2000" dirty="0">
                <a:latin typeface="Trebuchet MS" pitchFamily="34" charset="0"/>
              </a:rPr>
              <a:t>国国家标准组织</a:t>
            </a:r>
            <a:r>
              <a:rPr lang="zh-TW" altLang="en-US" sz="2000" dirty="0">
                <a:latin typeface="Trebuchet MS" pitchFamily="34" charset="0"/>
              </a:rPr>
              <a:t>締造出來的</a:t>
            </a:r>
            <a:r>
              <a:rPr lang="zh-CN" altLang="en-US" sz="2000" dirty="0">
                <a:latin typeface="Trebuchet MS" pitchFamily="34" charset="0"/>
              </a:rPr>
              <a:t> 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274" y="5582850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  <a:t>65%</a:t>
            </a:r>
            <a:b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C00000"/>
                </a:solidFill>
                <a:latin typeface="Segoe Print" pitchFamily="2" charset="0"/>
              </a:rPr>
              <a:t>world population</a:t>
            </a:r>
          </a:p>
          <a:p>
            <a:r>
              <a:rPr lang="zh-TW" altLang="en-US" sz="1200" dirty="0">
                <a:solidFill>
                  <a:srgbClr val="C00000"/>
                </a:solidFill>
                <a:latin typeface="Segoe Print" pitchFamily="2" charset="0"/>
              </a:rPr>
              <a:t>世界的人口</a:t>
            </a:r>
            <a:endParaRPr lang="en-AU" sz="1200" dirty="0">
              <a:solidFill>
                <a:srgbClr val="C00000"/>
              </a:solidFill>
              <a:latin typeface="Segoe Print" pitchFamily="2" charset="0"/>
            </a:endParaRPr>
          </a:p>
          <a:p>
            <a:endParaRPr lang="en-AU" sz="1200" dirty="0">
              <a:solidFill>
                <a:srgbClr val="C00000"/>
              </a:solidFill>
              <a:latin typeface="Segoe Print" pitchFamily="2" charset="0"/>
            </a:endParaRPr>
          </a:p>
          <a:p>
            <a:endParaRPr lang="en-GB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7514" y="559214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  <a:t>85%</a:t>
            </a:r>
            <a:b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F0"/>
                </a:solidFill>
                <a:latin typeface="Segoe Print" pitchFamily="2" charset="0"/>
              </a:rPr>
              <a:t>world GDP</a:t>
            </a:r>
          </a:p>
          <a:p>
            <a:r>
              <a:rPr lang="zh-TW" altLang="en-US" sz="1200" dirty="0">
                <a:solidFill>
                  <a:srgbClr val="00B0F0"/>
                </a:solidFill>
                <a:latin typeface="Segoe Print" pitchFamily="2" charset="0"/>
              </a:rPr>
              <a:t>世界的 </a:t>
            </a:r>
            <a:r>
              <a:rPr lang="en-AU" sz="1200" dirty="0">
                <a:solidFill>
                  <a:srgbClr val="00B0F0"/>
                </a:solidFill>
                <a:latin typeface="Segoe Print" pitchFamily="2" charset="0"/>
              </a:rPr>
              <a:t>GDP</a:t>
            </a:r>
            <a:endParaRPr lang="en-GB" sz="1200" dirty="0">
              <a:solidFill>
                <a:srgbClr val="00B0F0"/>
              </a:solidFill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7754" y="559214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  <a:t>73%</a:t>
            </a:r>
            <a:b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world CO2 emissions</a:t>
            </a:r>
          </a:p>
          <a:p>
            <a:r>
              <a:rPr lang="zh-TW" altLang="en-US" sz="1200" dirty="0">
                <a:solidFill>
                  <a:srgbClr val="00B050"/>
                </a:solidFill>
                <a:latin typeface="Segoe Print" pitchFamily="2" charset="0"/>
              </a:rPr>
              <a:t>世界的碳排放</a:t>
            </a:r>
            <a:endParaRPr lang="en-GB" sz="1200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540" t="30193" r="60521" b="62519"/>
          <a:stretch/>
        </p:blipFill>
        <p:spPr>
          <a:xfrm>
            <a:off x="251520" y="1055638"/>
            <a:ext cx="2525525" cy="384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933" t="30811" r="17283" b="62186"/>
          <a:stretch/>
        </p:blipFill>
        <p:spPr>
          <a:xfrm>
            <a:off x="3007917" y="1163495"/>
            <a:ext cx="2376264" cy="34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057" t="42747" r="28415" b="51944"/>
          <a:stretch/>
        </p:blipFill>
        <p:spPr>
          <a:xfrm>
            <a:off x="7305678" y="1127646"/>
            <a:ext cx="1370778" cy="261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954" t="43093" r="70206" b="52301"/>
          <a:stretch/>
        </p:blipFill>
        <p:spPr>
          <a:xfrm>
            <a:off x="5436096" y="1127646"/>
            <a:ext cx="1559462" cy="2399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548" y="1055638"/>
            <a:ext cx="619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祕書處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1082060"/>
            <a:ext cx="619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祕書處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0727" y="1271662"/>
            <a:ext cx="755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參與会員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632990" y="1298084"/>
            <a:ext cx="755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覌察会員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2279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hème Office">
  <a:themeElements>
    <a:clrScheme name="Planet PP">
      <a:dk1>
        <a:sysClr val="windowText" lastClr="000000"/>
      </a:dk1>
      <a:lt1>
        <a:sysClr val="window" lastClr="FFFFFF"/>
      </a:lt1>
      <a:dk2>
        <a:srgbClr val="444953"/>
      </a:dk2>
      <a:lt2>
        <a:srgbClr val="EEECE1"/>
      </a:lt2>
      <a:accent1>
        <a:srgbClr val="F15D22"/>
      </a:accent1>
      <a:accent2>
        <a:srgbClr val="7C267A"/>
      </a:accent2>
      <a:accent3>
        <a:srgbClr val="0B987C"/>
      </a:accent3>
      <a:accent4>
        <a:srgbClr val="1275A5"/>
      </a:accent4>
      <a:accent5>
        <a:srgbClr val="953734"/>
      </a:accent5>
      <a:accent6>
        <a:srgbClr val="76923C"/>
      </a:accent6>
      <a:hlink>
        <a:srgbClr val="0000FF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7283</TotalTime>
  <Words>1895</Words>
  <Application>Microsoft Office PowerPoint</Application>
  <PresentationFormat>On-screen Show (4:3)</PresentationFormat>
  <Paragraphs>289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Gulim</vt:lpstr>
      <vt:lpstr>ＭＳ Ｐゴシック</vt:lpstr>
      <vt:lpstr>新細明體</vt:lpstr>
      <vt:lpstr>宋体</vt:lpstr>
      <vt:lpstr>微軟正黑體 Light</vt:lpstr>
      <vt:lpstr>Aharoni</vt:lpstr>
      <vt:lpstr>Arial</vt:lpstr>
      <vt:lpstr>Articulate Narrow</vt:lpstr>
      <vt:lpstr>Calibri</vt:lpstr>
      <vt:lpstr>Montserrat</vt:lpstr>
      <vt:lpstr>Open Sans</vt:lpstr>
      <vt:lpstr>Segoe Print</vt:lpstr>
      <vt:lpstr>Times New Roman</vt:lpstr>
      <vt:lpstr>Trebuchet MS</vt:lpstr>
      <vt:lpstr>1_Thème Office</vt:lpstr>
      <vt:lpstr>PowerPoint Presentation</vt:lpstr>
      <vt:lpstr>PowerPoint Presentation</vt:lpstr>
      <vt:lpstr>Organisations typically spend more than half of their revenues with their supply chains. 一般而言,組织會花一半以上的收入在供应链上。</vt:lpstr>
      <vt:lpstr>Procurement has a pivotal governance role in managing the organisation’s supply chains. 采购在组织供应链管理有著关键的治理角式。</vt:lpstr>
      <vt:lpstr>Sustainability and Procurement people struggle to work effectively together… “可持续发展”和采购人爭扎去有效地一起工作</vt:lpstr>
      <vt:lpstr>Our economy is global, supply chains are international… We need to speak the same language! 我们的经济是全球性的, 供应链是国际的 ... 我们需要讲同一樣的语言 ！ </vt:lpstr>
      <vt:lpstr>Sustainable procurement is good for business “可持续采购”是对企业有利的</vt:lpstr>
      <vt:lpstr>PowerPoint Presentation</vt:lpstr>
      <vt:lpstr>52 countries involved through their national standards organisations and under the umbrella of ISO (PC277) 52 个国家在ISO (PC277)領域下通过各国国家标准组织締造出來的 </vt:lpstr>
      <vt:lpstr>Liaisons with international organisations and ISO standards 与国际组织和 ISO 标准的联系</vt:lpstr>
      <vt:lpstr>A robust development process</vt:lpstr>
      <vt:lpstr>PowerPoint Presentation</vt:lpstr>
      <vt:lpstr> What is ISO20400? “可持续牲采购”的第一個国际标准ISO20400是什麼?</vt:lpstr>
      <vt:lpstr>PowerPoint Presentation</vt:lpstr>
      <vt:lpstr>PowerPoint Presentation</vt:lpstr>
      <vt:lpstr>ISO 20400: made for Procurement ISO 20400: 為采期购打造的</vt:lpstr>
      <vt:lpstr>ISO 20400 benefits  ISO 20400的好处</vt:lpstr>
      <vt:lpstr>PowerPoint Presentation</vt:lpstr>
    </vt:vector>
  </TitlesOfParts>
  <Company>Cap-Conseil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process diagram - clause 6 of ISO 20400</dc:title>
  <dc:creator>Marie d'Huart;CAP conseil</dc:creator>
  <cp:lastModifiedBy>Carole Ann Smith</cp:lastModifiedBy>
  <cp:revision>562</cp:revision>
  <cp:lastPrinted>2016-01-06T05:35:01Z</cp:lastPrinted>
  <dcterms:created xsi:type="dcterms:W3CDTF">2014-11-06T03:33:58Z</dcterms:created>
  <dcterms:modified xsi:type="dcterms:W3CDTF">2017-09-24T12:15:59Z</dcterms:modified>
</cp:coreProperties>
</file>