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0"/>
  </p:notesMasterIdLst>
  <p:handoutMasterIdLst>
    <p:handoutMasterId r:id="rId21"/>
  </p:handoutMasterIdLst>
  <p:sldIdLst>
    <p:sldId id="361" r:id="rId2"/>
    <p:sldId id="375" r:id="rId3"/>
    <p:sldId id="363" r:id="rId4"/>
    <p:sldId id="364" r:id="rId5"/>
    <p:sldId id="365" r:id="rId6"/>
    <p:sldId id="366" r:id="rId7"/>
    <p:sldId id="367" r:id="rId8"/>
    <p:sldId id="362" r:id="rId9"/>
    <p:sldId id="368" r:id="rId10"/>
    <p:sldId id="369" r:id="rId11"/>
    <p:sldId id="376" r:id="rId12"/>
    <p:sldId id="377" r:id="rId13"/>
    <p:sldId id="370" r:id="rId14"/>
    <p:sldId id="378" r:id="rId15"/>
    <p:sldId id="371" r:id="rId16"/>
    <p:sldId id="372" r:id="rId17"/>
    <p:sldId id="374" r:id="rId18"/>
    <p:sldId id="373" r:id="rId19"/>
  </p:sldIdLst>
  <p:sldSz cx="9144000" cy="6858000" type="screen4x3"/>
  <p:notesSz cx="7077075" cy="9363075"/>
  <p:custDataLst>
    <p:tags r:id="rId22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im Koral" initials="JK" lastIdx="1" clrIdx="0">
    <p:extLst>
      <p:ext uri="{19B8F6BF-5375-455C-9EA6-DF929625EA0E}">
        <p15:presenceInfo xmlns:p15="http://schemas.microsoft.com/office/powerpoint/2012/main" userId="fe3ec8f83bb596b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3A60D"/>
    <a:srgbClr val="B88C00"/>
    <a:srgbClr val="CC9B00"/>
    <a:srgbClr val="DAA600"/>
    <a:srgbClr val="3B4E63"/>
    <a:srgbClr val="49617B"/>
    <a:srgbClr val="6C8BA4"/>
    <a:srgbClr val="E7ECF0"/>
    <a:srgbClr val="5774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840" autoAdjust="0"/>
    <p:restoredTop sz="96433" autoAdjust="0"/>
  </p:normalViewPr>
  <p:slideViewPr>
    <p:cSldViewPr>
      <p:cViewPr varScale="1">
        <p:scale>
          <a:sx n="52" d="100"/>
          <a:sy n="52" d="100"/>
        </p:scale>
        <p:origin x="126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66732" cy="469780"/>
          </a:xfrm>
          <a:prstGeom prst="rect">
            <a:avLst/>
          </a:prstGeom>
        </p:spPr>
        <p:txBody>
          <a:bodyPr vert="horz" lIns="93937" tIns="46969" rIns="93937" bIns="46969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7" y="1"/>
            <a:ext cx="3066732" cy="469780"/>
          </a:xfrm>
          <a:prstGeom prst="rect">
            <a:avLst/>
          </a:prstGeom>
        </p:spPr>
        <p:txBody>
          <a:bodyPr vert="horz" lIns="93937" tIns="46969" rIns="93937" bIns="46969" rtlCol="0"/>
          <a:lstStyle>
            <a:lvl1pPr algn="r">
              <a:defRPr sz="1200"/>
            </a:lvl1pPr>
          </a:lstStyle>
          <a:p>
            <a:fld id="{57D45D4D-C514-4C61-9DB8-3C862C86CAD7}" type="datetimeFigureOut">
              <a:rPr lang="en-AU" smtClean="0"/>
              <a:t>3/11/2017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93298"/>
            <a:ext cx="3066732" cy="469779"/>
          </a:xfrm>
          <a:prstGeom prst="rect">
            <a:avLst/>
          </a:prstGeom>
        </p:spPr>
        <p:txBody>
          <a:bodyPr vert="horz" lIns="93937" tIns="46969" rIns="93937" bIns="46969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7" y="8893298"/>
            <a:ext cx="3066732" cy="469779"/>
          </a:xfrm>
          <a:prstGeom prst="rect">
            <a:avLst/>
          </a:prstGeom>
        </p:spPr>
        <p:txBody>
          <a:bodyPr vert="horz" lIns="93937" tIns="46969" rIns="93937" bIns="46969" rtlCol="0" anchor="b"/>
          <a:lstStyle>
            <a:lvl1pPr algn="r">
              <a:defRPr sz="1200"/>
            </a:lvl1pPr>
          </a:lstStyle>
          <a:p>
            <a:fld id="{B8137CFE-9033-4BE9-99FA-53954C983E8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6960207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66732" cy="468154"/>
          </a:xfrm>
          <a:prstGeom prst="rect">
            <a:avLst/>
          </a:prstGeom>
        </p:spPr>
        <p:txBody>
          <a:bodyPr vert="horz" lIns="93937" tIns="46969" rIns="93937" bIns="4696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7" y="1"/>
            <a:ext cx="3066732" cy="468154"/>
          </a:xfrm>
          <a:prstGeom prst="rect">
            <a:avLst/>
          </a:prstGeom>
        </p:spPr>
        <p:txBody>
          <a:bodyPr vert="horz" lIns="93937" tIns="46969" rIns="93937" bIns="46969" rtlCol="0"/>
          <a:lstStyle>
            <a:lvl1pPr algn="r">
              <a:defRPr sz="1200"/>
            </a:lvl1pPr>
          </a:lstStyle>
          <a:p>
            <a:fld id="{58FC3986-0C36-4104-80DD-12D3E2AD6B3D}" type="datetimeFigureOut">
              <a:rPr lang="en-GB" smtClean="0"/>
              <a:t>03/11/2017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703263"/>
            <a:ext cx="4679950" cy="3509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7" tIns="46969" rIns="93937" bIns="46969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3937" tIns="46969" rIns="93937" bIns="4696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93298"/>
            <a:ext cx="3066732" cy="468154"/>
          </a:xfrm>
          <a:prstGeom prst="rect">
            <a:avLst/>
          </a:prstGeom>
        </p:spPr>
        <p:txBody>
          <a:bodyPr vert="horz" lIns="93937" tIns="46969" rIns="93937" bIns="4696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7" y="8893298"/>
            <a:ext cx="3066732" cy="468154"/>
          </a:xfrm>
          <a:prstGeom prst="rect">
            <a:avLst/>
          </a:prstGeom>
        </p:spPr>
        <p:txBody>
          <a:bodyPr vert="horz" lIns="93937" tIns="46969" rIns="93937" bIns="46969" rtlCol="0" anchor="b"/>
          <a:lstStyle>
            <a:lvl1pPr algn="r">
              <a:defRPr sz="1200"/>
            </a:lvl1pPr>
          </a:lstStyle>
          <a:p>
            <a:fld id="{32B2F3C9-847E-4E94-BD8A-7B9188FA19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9378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2F3C9-847E-4E94-BD8A-7B9188FA19C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26387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sz="800" b="1" dirty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43B19717-0FE0-4F23-B121-E7CB07CAA408}" type="slidenum">
              <a:rPr lang="en-AU" smtClean="0"/>
              <a:pPr eaLnBrk="1" hangingPunct="1">
                <a:defRPr/>
              </a:pPr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621652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sz="800" b="1" dirty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43B19717-0FE0-4F23-B121-E7CB07CAA408}" type="slidenum">
              <a:rPr lang="en-AU" smtClean="0"/>
              <a:pPr eaLnBrk="1" hangingPunct="1">
                <a:defRPr/>
              </a:pPr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986764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2F3C9-847E-4E94-BD8A-7B9188FA19CF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73463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sz="800" b="1" dirty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43B19717-0FE0-4F23-B121-E7CB07CAA408}" type="slidenum">
              <a:rPr lang="en-AU" smtClean="0"/>
              <a:pPr eaLnBrk="1" hangingPunct="1">
                <a:defRPr/>
              </a:pPr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604950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2F3C9-847E-4E94-BD8A-7B9188FA19CF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6605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2F3C9-847E-4E94-BD8A-7B9188FA19CF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51246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2F3C9-847E-4E94-BD8A-7B9188FA19CF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37537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2F3C9-847E-4E94-BD8A-7B9188FA19CF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41631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2F3C9-847E-4E94-BD8A-7B9188FA19CF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3711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2F3C9-847E-4E94-BD8A-7B9188FA19C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174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sz="800" b="1" dirty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43B19717-0FE0-4F23-B121-E7CB07CAA408}" type="slidenum">
              <a:rPr lang="en-AU" smtClean="0"/>
              <a:pPr eaLnBrk="1" hangingPunct="1">
                <a:defRPr/>
              </a:pPr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676617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2F3C9-847E-4E94-BD8A-7B9188FA19C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30205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sz="800" b="1" dirty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43B19717-0FE0-4F23-B121-E7CB07CAA408}" type="slidenum">
              <a:rPr lang="en-AU" smtClean="0"/>
              <a:pPr eaLnBrk="1" hangingPunct="1">
                <a:defRPr/>
              </a:pPr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935637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sz="800" b="1" dirty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43B19717-0FE0-4F23-B121-E7CB07CAA408}" type="slidenum">
              <a:rPr lang="en-AU" smtClean="0"/>
              <a:pPr eaLnBrk="1" hangingPunct="1">
                <a:defRPr/>
              </a:pPr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096036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sz="800" b="1" dirty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43B19717-0FE0-4F23-B121-E7CB07CAA408}" type="slidenum">
              <a:rPr lang="en-AU" smtClean="0"/>
              <a:pPr eaLnBrk="1" hangingPunct="1">
                <a:defRPr/>
              </a:pPr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84738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2F3C9-847E-4E94-BD8A-7B9188FA19C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3629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sz="800" b="1" dirty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43B19717-0FE0-4F23-B121-E7CB07CAA408}" type="slidenum">
              <a:rPr lang="en-AU" smtClean="0"/>
              <a:pPr eaLnBrk="1" hangingPunct="1">
                <a:defRPr/>
              </a:pPr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19987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so20400.org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so20400.org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251520" y="274639"/>
            <a:ext cx="8229600" cy="344382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MODIFIEZ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3507" y="61902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03A94-A7DE-4AA0-ACC8-585A7162920A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7296" y="6636174"/>
            <a:ext cx="591312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dirty="0">
                <a:solidFill>
                  <a:srgbClr val="444953"/>
                </a:solidFill>
                <a:latin typeface="Trebuchet MS" panose="020B0603020202020204" pitchFamily="34" charset="0"/>
                <a:hlinkClick r:id="rId2"/>
              </a:rPr>
              <a:t>www.iso20400.org</a:t>
            </a:r>
            <a:r>
              <a:rPr lang="en-US" sz="600" baseline="0" dirty="0">
                <a:solidFill>
                  <a:srgbClr val="444953"/>
                </a:solidFill>
                <a:latin typeface="Trebuchet MS" panose="020B0603020202020204" pitchFamily="34" charset="0"/>
              </a:rPr>
              <a:t> - 2017</a:t>
            </a:r>
            <a:endParaRPr lang="fr-FR" sz="600" dirty="0">
              <a:solidFill>
                <a:srgbClr val="444953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039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062" y="1068613"/>
            <a:ext cx="8428037" cy="4883151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 lang="en-US" dirty="0" smtClean="0"/>
            </a:lvl1pPr>
            <a:lvl2pPr>
              <a:spcBef>
                <a:spcPts val="300"/>
              </a:spcBef>
              <a:spcAft>
                <a:spcPts val="300"/>
              </a:spcAft>
              <a:defRPr lang="en-US" dirty="0" smtClean="0"/>
            </a:lvl2pPr>
            <a:lvl3pPr>
              <a:spcBef>
                <a:spcPts val="300"/>
              </a:spcBef>
              <a:spcAft>
                <a:spcPts val="300"/>
              </a:spcAft>
              <a:defRPr lang="en-US" dirty="0" smtClean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7296" y="6636174"/>
            <a:ext cx="591312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dirty="0">
                <a:solidFill>
                  <a:srgbClr val="444953"/>
                </a:solidFill>
                <a:latin typeface="Trebuchet MS" panose="020B0603020202020204" pitchFamily="34" charset="0"/>
                <a:hlinkClick r:id="rId2"/>
              </a:rPr>
              <a:t>www.iso20400.org</a:t>
            </a:r>
            <a:r>
              <a:rPr lang="en-US" sz="600" baseline="0" dirty="0">
                <a:solidFill>
                  <a:srgbClr val="444953"/>
                </a:solidFill>
                <a:latin typeface="Trebuchet MS" panose="020B0603020202020204" pitchFamily="34" charset="0"/>
              </a:rPr>
              <a:t> - 2017</a:t>
            </a:r>
            <a:endParaRPr lang="fr-FR" sz="600" dirty="0">
              <a:solidFill>
                <a:srgbClr val="444953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750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iso20400.org/" TargetMode="Externa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859463" y="64101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503A94-A7DE-4AA0-ACC8-585A7162920A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B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Espace réservé du titre 1"/>
          <p:cNvSpPr>
            <a:spLocks noGrp="1"/>
          </p:cNvSpPr>
          <p:nvPr>
            <p:ph type="title"/>
          </p:nvPr>
        </p:nvSpPr>
        <p:spPr>
          <a:xfrm>
            <a:off x="235192" y="274639"/>
            <a:ext cx="8229600" cy="3443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fr-BE" dirty="0"/>
          </a:p>
        </p:txBody>
      </p:sp>
      <p:sp>
        <p:nvSpPr>
          <p:cNvPr id="13" name="Espace réservé du texte 2"/>
          <p:cNvSpPr>
            <a:spLocks noGrp="1"/>
          </p:cNvSpPr>
          <p:nvPr>
            <p:ph type="body" idx="1"/>
          </p:nvPr>
        </p:nvSpPr>
        <p:spPr>
          <a:xfrm>
            <a:off x="263507" y="61902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BE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9336" y="188640"/>
            <a:ext cx="967542" cy="365986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7296" y="6636174"/>
            <a:ext cx="591312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dirty="0">
                <a:solidFill>
                  <a:srgbClr val="444953"/>
                </a:solidFill>
                <a:latin typeface="Trebuchet MS" panose="020B0603020202020204" pitchFamily="34" charset="0"/>
                <a:hlinkClick r:id="rId5"/>
              </a:rPr>
              <a:t>www.iso20400.org</a:t>
            </a:r>
            <a:r>
              <a:rPr lang="en-US" sz="600" baseline="0" dirty="0">
                <a:solidFill>
                  <a:srgbClr val="444953"/>
                </a:solidFill>
                <a:latin typeface="Trebuchet MS" panose="020B0603020202020204" pitchFamily="34" charset="0"/>
              </a:rPr>
              <a:t> - 2017</a:t>
            </a:r>
            <a:endParaRPr lang="fr-FR" sz="600" dirty="0">
              <a:solidFill>
                <a:srgbClr val="444953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949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chemeClr val="tx2"/>
          </a:solidFill>
          <a:latin typeface="Articulate Narrow" panose="02000506040000020004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2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200" kern="1200">
          <a:solidFill>
            <a:schemeClr val="tx2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12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g"/><Relationship Id="rId11" Type="http://schemas.openxmlformats.org/officeDocument/2006/relationships/image" Target="../media/image19.jpe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jpg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18" Type="http://schemas.openxmlformats.org/officeDocument/2006/relationships/image" Target="../media/image3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jpeg"/><Relationship Id="rId17" Type="http://schemas.openxmlformats.org/officeDocument/2006/relationships/image" Target="../media/image38.jpe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11" Type="http://schemas.openxmlformats.org/officeDocument/2006/relationships/image" Target="../media/image32.jpe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19" Type="http://schemas.openxmlformats.org/officeDocument/2006/relationships/image" Target="../media/image40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/>
          <a:stretch/>
        </p:blipFill>
        <p:spPr>
          <a:xfrm>
            <a:off x="-3692" y="1167295"/>
            <a:ext cx="9147692" cy="569735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162685"/>
            <a:ext cx="1903646" cy="7200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7544" y="598234"/>
            <a:ext cx="504056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6600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  <a:ea typeface="Open Sans" pitchFamily="34" charset="0"/>
                <a:cs typeface="Open Sans" pitchFamily="34" charset="0"/>
              </a:rPr>
              <a:t>I</a:t>
            </a:r>
            <a:r>
              <a:rPr lang="en-US" sz="66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ea typeface="Open Sans" pitchFamily="34" charset="0"/>
                <a:cs typeface="Open Sans" pitchFamily="34" charset="0"/>
              </a:rPr>
              <a:t>S</a:t>
            </a:r>
            <a:r>
              <a:rPr lang="en-US" sz="6600" b="1" dirty="0">
                <a:solidFill>
                  <a:schemeClr val="accent1"/>
                </a:solidFill>
                <a:latin typeface="Trebuchet MS" panose="020B0603020202020204" pitchFamily="34" charset="0"/>
                <a:ea typeface="Open Sans" pitchFamily="34" charset="0"/>
                <a:cs typeface="Open Sans" pitchFamily="34" charset="0"/>
              </a:rPr>
              <a:t>O </a:t>
            </a:r>
            <a:r>
              <a:rPr lang="en-US" sz="6600" b="1" dirty="0">
                <a:solidFill>
                  <a:srgbClr val="F3A60D"/>
                </a:solidFill>
                <a:latin typeface="Trebuchet MS" panose="020B0603020202020204" pitchFamily="34" charset="0"/>
                <a:ea typeface="Open Sans" pitchFamily="34" charset="0"/>
                <a:cs typeface="Open Sans" pitchFamily="34" charset="0"/>
              </a:rPr>
              <a:t>2</a:t>
            </a:r>
            <a:r>
              <a:rPr lang="en-US" sz="6600" b="1" dirty="0">
                <a:solidFill>
                  <a:srgbClr val="FFCC00"/>
                </a:solidFill>
                <a:latin typeface="Trebuchet MS" panose="020B0603020202020204" pitchFamily="34" charset="0"/>
                <a:ea typeface="Open Sans" pitchFamily="34" charset="0"/>
                <a:cs typeface="Open Sans" pitchFamily="34" charset="0"/>
              </a:rPr>
              <a:t>0</a:t>
            </a:r>
            <a:r>
              <a:rPr lang="en-US" sz="6600" b="1" dirty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  <a:ea typeface="Open Sans" pitchFamily="34" charset="0"/>
                <a:cs typeface="Open Sans" pitchFamily="34" charset="0"/>
              </a:rPr>
              <a:t>4</a:t>
            </a:r>
            <a:r>
              <a:rPr lang="en-US" sz="6600" b="1" dirty="0">
                <a:solidFill>
                  <a:schemeClr val="accent6"/>
                </a:solidFill>
                <a:latin typeface="Trebuchet MS" panose="020B0603020202020204" pitchFamily="34" charset="0"/>
                <a:ea typeface="Open Sans" pitchFamily="34" charset="0"/>
                <a:cs typeface="Open Sans" pitchFamily="34" charset="0"/>
              </a:rPr>
              <a:t>0</a:t>
            </a:r>
            <a:r>
              <a:rPr lang="en-US" sz="6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rebuchet MS" panose="020B0603020202020204" pitchFamily="34" charset="0"/>
                <a:ea typeface="Open Sans" pitchFamily="34" charset="0"/>
                <a:cs typeface="Open Sans" pitchFamily="34" charset="0"/>
              </a:rPr>
              <a:t>0</a:t>
            </a:r>
          </a:p>
          <a:p>
            <a:pPr>
              <a:spcAft>
                <a:spcPts val="1200"/>
              </a:spcAft>
            </a:pPr>
            <a:r>
              <a:rPr lang="it-IT" sz="2000" dirty="0">
                <a:solidFill>
                  <a:schemeClr val="tx2"/>
                </a:solidFill>
                <a:latin typeface="Trebuchet MS" panose="020B0603020202020204" pitchFamily="34" charset="0"/>
                <a:ea typeface="Open Sans" pitchFamily="34" charset="0"/>
                <a:cs typeface="Open Sans" pitchFamily="34" charset="0"/>
              </a:rPr>
              <a:t>Il primo standard </a:t>
            </a:r>
            <a:r>
              <a:rPr lang="it-IT" sz="2000" dirty="0">
                <a:latin typeface="Trebuchet MS" panose="020B0603020202020204" pitchFamily="34" charset="0"/>
                <a:ea typeface="Open Sans" pitchFamily="34" charset="0"/>
                <a:cs typeface="Open Sans" pitchFamily="34" charset="0"/>
              </a:rPr>
              <a:t>internazionale per gli acquisti sostenibili creato al fine di ottenere una migliore gestione della catena di fornitura</a:t>
            </a:r>
            <a:endParaRPr lang="en-US" sz="2000" dirty="0">
              <a:latin typeface="Trebuchet MS" panose="020B0603020202020204" pitchFamily="34" charset="0"/>
              <a:ea typeface="Open Sans" pitchFamily="34" charset="0"/>
              <a:cs typeface="Open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6256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7560840" cy="634081"/>
          </a:xfrm>
        </p:spPr>
        <p:txBody>
          <a:bodyPr/>
          <a:lstStyle/>
          <a:p>
            <a:r>
              <a:rPr lang="it-IT" sz="2000" dirty="0">
                <a:latin typeface="Trebuchet MS" pitchFamily="34" charset="0"/>
              </a:rPr>
              <a:t>Collegamenti con le organizzazioni internazionali e gli standard ISO</a:t>
            </a:r>
            <a:endParaRPr lang="en-GB" sz="2000" dirty="0">
              <a:latin typeface="Trebuchet MS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8546" y="1326324"/>
            <a:ext cx="45085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b="1" dirty="0" err="1">
                <a:solidFill>
                  <a:schemeClr val="accent4">
                    <a:lumMod val="75000"/>
                  </a:schemeClr>
                </a:solidFill>
              </a:rPr>
              <a:t>Organizzazioni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4">
                    <a:lumMod val="75000"/>
                  </a:schemeClr>
                </a:solidFill>
              </a:rPr>
              <a:t>internazionali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499992" y="1326324"/>
            <a:ext cx="46440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b="1" dirty="0" err="1">
                <a:solidFill>
                  <a:schemeClr val="accent4">
                    <a:lumMod val="75000"/>
                  </a:schemeClr>
                </a:solidFill>
              </a:rPr>
              <a:t>Comitati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 di </a:t>
            </a:r>
            <a:r>
              <a:rPr lang="en-US" b="1" dirty="0" err="1">
                <a:solidFill>
                  <a:schemeClr val="accent4">
                    <a:lumMod val="75000"/>
                  </a:schemeClr>
                </a:solidFill>
              </a:rPr>
              <a:t>collegamento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 ISO / PC277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4499992" y="1484784"/>
            <a:ext cx="0" cy="4680520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4972162" y="2056237"/>
            <a:ext cx="4171838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ISO/TC 207 </a:t>
            </a:r>
            <a:r>
              <a:rPr lang="en-US" dirty="0" err="1">
                <a:solidFill>
                  <a:schemeClr val="tx2"/>
                </a:solidFill>
              </a:rPr>
              <a:t>Gestione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Ambientale</a:t>
            </a:r>
            <a:endParaRPr lang="en-US" dirty="0">
              <a:solidFill>
                <a:schemeClr val="tx2"/>
              </a:solidFill>
            </a:endParaRP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ISO/PC 278 </a:t>
            </a:r>
            <a:r>
              <a:rPr lang="en-US" dirty="0" err="1">
                <a:solidFill>
                  <a:schemeClr val="tx2"/>
                </a:solidFill>
              </a:rPr>
              <a:t>Gestione</a:t>
            </a:r>
            <a:r>
              <a:rPr lang="en-US" dirty="0">
                <a:solidFill>
                  <a:schemeClr val="tx2"/>
                </a:solidFill>
              </a:rPr>
              <a:t> Anti </a:t>
            </a:r>
            <a:r>
              <a:rPr lang="en-US" dirty="0" err="1">
                <a:solidFill>
                  <a:schemeClr val="tx2"/>
                </a:solidFill>
              </a:rPr>
              <a:t>Corruzione</a:t>
            </a:r>
            <a:endParaRPr lang="en-US" dirty="0">
              <a:solidFill>
                <a:schemeClr val="tx2"/>
              </a:solidFill>
            </a:endParaRP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ISO/TC 262 </a:t>
            </a:r>
            <a:r>
              <a:rPr lang="en-US" dirty="0" err="1">
                <a:solidFill>
                  <a:schemeClr val="tx2"/>
                </a:solidFill>
              </a:rPr>
              <a:t>Gestione</a:t>
            </a:r>
            <a:r>
              <a:rPr lang="en-US" dirty="0">
                <a:solidFill>
                  <a:schemeClr val="tx2"/>
                </a:solidFill>
              </a:rPr>
              <a:t> del </a:t>
            </a:r>
            <a:r>
              <a:rPr lang="en-US" dirty="0" err="1">
                <a:solidFill>
                  <a:schemeClr val="tx2"/>
                </a:solidFill>
              </a:rPr>
              <a:t>Rischio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762" y="2353384"/>
            <a:ext cx="816036" cy="70347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04" y="3416502"/>
            <a:ext cx="644927" cy="91936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7" r="3197"/>
          <a:stretch/>
        </p:blipFill>
        <p:spPr>
          <a:xfrm>
            <a:off x="1422038" y="3589909"/>
            <a:ext cx="1440160" cy="60077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822" y="3422653"/>
            <a:ext cx="1405493" cy="93529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046" y="4536934"/>
            <a:ext cx="1275963" cy="77532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875" y="5510793"/>
            <a:ext cx="816126" cy="87053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29" y="2264775"/>
            <a:ext cx="1143035" cy="792088"/>
          </a:xfrm>
          <a:prstGeom prst="rect">
            <a:avLst/>
          </a:prstGeom>
        </p:spPr>
      </p:pic>
      <p:pic>
        <p:nvPicPr>
          <p:cNvPr id="2050" name="Picture 2" descr="Image result for IATA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158" y="2162342"/>
            <a:ext cx="960041" cy="960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OHCHR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04" y="4442181"/>
            <a:ext cx="1620047" cy="915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un global compact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44" y="5464230"/>
            <a:ext cx="917098" cy="917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un environment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796"/>
          <a:stretch/>
        </p:blipFill>
        <p:spPr bwMode="auto">
          <a:xfrm>
            <a:off x="1739921" y="5658504"/>
            <a:ext cx="1039277" cy="572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64118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7560840" cy="634081"/>
          </a:xfrm>
        </p:spPr>
        <p:txBody>
          <a:bodyPr/>
          <a:lstStyle/>
          <a:p>
            <a:r>
              <a:rPr lang="en-AU" sz="2400" dirty="0">
                <a:latin typeface="Trebuchet MS" pitchFamily="34" charset="0"/>
              </a:rPr>
              <a:t>Un </a:t>
            </a:r>
            <a:r>
              <a:rPr lang="en-AU" sz="2400" dirty="0" err="1">
                <a:latin typeface="Trebuchet MS" pitchFamily="34" charset="0"/>
              </a:rPr>
              <a:t>robusto</a:t>
            </a:r>
            <a:r>
              <a:rPr lang="en-AU" sz="2400" dirty="0">
                <a:latin typeface="Trebuchet MS" pitchFamily="34" charset="0"/>
              </a:rPr>
              <a:t> </a:t>
            </a:r>
            <a:r>
              <a:rPr lang="en-AU" sz="2400" dirty="0" err="1">
                <a:latin typeface="Trebuchet MS" pitchFamily="34" charset="0"/>
              </a:rPr>
              <a:t>processo</a:t>
            </a:r>
            <a:r>
              <a:rPr lang="en-AU" sz="2400" dirty="0">
                <a:latin typeface="Trebuchet MS" pitchFamily="34" charset="0"/>
              </a:rPr>
              <a:t> di </a:t>
            </a:r>
            <a:r>
              <a:rPr lang="en-AU" sz="2400" dirty="0" err="1">
                <a:latin typeface="Trebuchet MS" pitchFamily="34" charset="0"/>
              </a:rPr>
              <a:t>sviluppo</a:t>
            </a:r>
            <a:endParaRPr lang="en-GB" sz="2400" dirty="0">
              <a:latin typeface="Trebuchet MS" pitchFamily="34" charset="0"/>
            </a:endParaRPr>
          </a:p>
        </p:txBody>
      </p:sp>
      <p:sp>
        <p:nvSpPr>
          <p:cNvPr id="24" name="Text Box 37"/>
          <p:cNvSpPr txBox="1">
            <a:spLocks noChangeArrowheads="1"/>
          </p:cNvSpPr>
          <p:nvPr/>
        </p:nvSpPr>
        <p:spPr bwMode="auto">
          <a:xfrm>
            <a:off x="2839789" y="1447408"/>
            <a:ext cx="5832475" cy="313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171450" indent="-171450" algn="l" eaLnBrk="1" hangingPunct="1">
              <a:lnSpc>
                <a:spcPct val="120000"/>
              </a:lnSpc>
              <a:buSzPct val="70000"/>
              <a:buFont typeface="Arial" panose="020B0604020202020204" pitchFamily="34" charset="0"/>
              <a:buChar char="•"/>
            </a:pPr>
            <a:r>
              <a:rPr lang="en-AU" sz="1200" dirty="0" err="1">
                <a:solidFill>
                  <a:schemeClr val="tx2"/>
                </a:solidFill>
              </a:rPr>
              <a:t>Febbraio</a:t>
            </a:r>
            <a:r>
              <a:rPr lang="en-AU" sz="1200" dirty="0">
                <a:solidFill>
                  <a:schemeClr val="tx2"/>
                </a:solidFill>
              </a:rPr>
              <a:t> 2013 – </a:t>
            </a:r>
            <a:r>
              <a:rPr lang="en-AU" sz="1200" dirty="0" err="1">
                <a:solidFill>
                  <a:schemeClr val="tx2"/>
                </a:solidFill>
              </a:rPr>
              <a:t>il</a:t>
            </a:r>
            <a:r>
              <a:rPr lang="en-AU" sz="1200" dirty="0">
                <a:solidFill>
                  <a:schemeClr val="tx2"/>
                </a:solidFill>
              </a:rPr>
              <a:t> PC 277 è </a:t>
            </a:r>
            <a:r>
              <a:rPr lang="en-AU" sz="1200" dirty="0" err="1">
                <a:solidFill>
                  <a:schemeClr val="tx2"/>
                </a:solidFill>
              </a:rPr>
              <a:t>accettato</a:t>
            </a:r>
            <a:r>
              <a:rPr lang="en-AU" sz="1200" dirty="0">
                <a:solidFill>
                  <a:schemeClr val="tx2"/>
                </a:solidFill>
              </a:rPr>
              <a:t>. 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04" y="1196752"/>
            <a:ext cx="2025387" cy="5042457"/>
          </a:xfrm>
          <a:prstGeom prst="rect">
            <a:avLst/>
          </a:prstGeom>
        </p:spPr>
      </p:pic>
      <p:sp>
        <p:nvSpPr>
          <p:cNvPr id="27" name="Text Box 37"/>
          <p:cNvSpPr txBox="1">
            <a:spLocks noChangeArrowheads="1"/>
          </p:cNvSpPr>
          <p:nvPr/>
        </p:nvSpPr>
        <p:spPr bwMode="auto">
          <a:xfrm>
            <a:off x="2839789" y="2173389"/>
            <a:ext cx="5832475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171450" indent="-171450" eaLnBrk="1" hangingPunct="1">
              <a:lnSpc>
                <a:spcPct val="120000"/>
              </a:lnSpc>
              <a:buSzPct val="70000"/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chemeClr val="tx2"/>
                </a:solidFill>
              </a:rPr>
              <a:t>Lo standard francese NF X50-135 viene utilizzato come base di lavoro (l’altro standard esistente è la linea guida inglese BS 8903)</a:t>
            </a:r>
            <a:endParaRPr lang="en-AU" sz="1200" dirty="0">
              <a:solidFill>
                <a:schemeClr val="tx2"/>
              </a:solidFill>
            </a:endParaRPr>
          </a:p>
        </p:txBody>
      </p:sp>
      <p:sp>
        <p:nvSpPr>
          <p:cNvPr id="30" name="Text Box 37"/>
          <p:cNvSpPr txBox="1">
            <a:spLocks noChangeArrowheads="1"/>
          </p:cNvSpPr>
          <p:nvPr/>
        </p:nvSpPr>
        <p:spPr bwMode="auto">
          <a:xfrm>
            <a:off x="2839790" y="2826919"/>
            <a:ext cx="5836336" cy="978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171450" indent="-171450" algn="l" eaLnBrk="1" hangingPunct="1">
              <a:lnSpc>
                <a:spcPct val="120000"/>
              </a:lnSpc>
              <a:buSzPct val="70000"/>
              <a:buFont typeface="Arial" panose="020B0604020202020204" pitchFamily="34" charset="0"/>
              <a:buChar char="•"/>
            </a:pPr>
            <a:r>
              <a:rPr lang="en-AU" sz="1200" dirty="0" err="1">
                <a:solidFill>
                  <a:schemeClr val="tx2"/>
                </a:solidFill>
              </a:rPr>
              <a:t>Settembre</a:t>
            </a:r>
            <a:r>
              <a:rPr lang="en-AU" sz="1200" dirty="0">
                <a:solidFill>
                  <a:schemeClr val="tx2"/>
                </a:solidFill>
              </a:rPr>
              <a:t> 2013 - 1°incontro </a:t>
            </a:r>
            <a:r>
              <a:rPr lang="en-AU" sz="1200" dirty="0" err="1">
                <a:solidFill>
                  <a:schemeClr val="tx2"/>
                </a:solidFill>
              </a:rPr>
              <a:t>internazionale</a:t>
            </a:r>
            <a:r>
              <a:rPr lang="en-AU" sz="1200" dirty="0">
                <a:solidFill>
                  <a:schemeClr val="tx2"/>
                </a:solidFill>
              </a:rPr>
              <a:t> – </a:t>
            </a:r>
            <a:r>
              <a:rPr lang="en-AU" sz="1200" dirty="0" err="1">
                <a:solidFill>
                  <a:schemeClr val="tx2"/>
                </a:solidFill>
              </a:rPr>
              <a:t>Parigi</a:t>
            </a:r>
            <a:r>
              <a:rPr lang="en-AU" sz="1200" dirty="0">
                <a:solidFill>
                  <a:schemeClr val="tx2"/>
                </a:solidFill>
              </a:rPr>
              <a:t>, </a:t>
            </a:r>
            <a:r>
              <a:rPr lang="en-AU" sz="1200" dirty="0" err="1">
                <a:solidFill>
                  <a:schemeClr val="tx2"/>
                </a:solidFill>
              </a:rPr>
              <a:t>Francia</a:t>
            </a:r>
            <a:endParaRPr lang="en-AU" sz="1200" dirty="0">
              <a:solidFill>
                <a:schemeClr val="tx2"/>
              </a:solidFill>
            </a:endParaRPr>
          </a:p>
          <a:p>
            <a:pPr marL="171450" indent="-171450" eaLnBrk="1" hangingPunct="1">
              <a:lnSpc>
                <a:spcPct val="120000"/>
              </a:lnSpc>
              <a:buSzPct val="70000"/>
              <a:buFont typeface="Arial" panose="020B0604020202020204" pitchFamily="34" charset="0"/>
              <a:buChar char="•"/>
            </a:pPr>
            <a:r>
              <a:rPr lang="en-AU" sz="1200" dirty="0" err="1">
                <a:solidFill>
                  <a:schemeClr val="tx2"/>
                </a:solidFill>
              </a:rPr>
              <a:t>Febbraio</a:t>
            </a:r>
            <a:r>
              <a:rPr lang="en-AU" sz="1200" dirty="0">
                <a:solidFill>
                  <a:schemeClr val="tx2"/>
                </a:solidFill>
              </a:rPr>
              <a:t> 2014   - 2°incontro </a:t>
            </a:r>
            <a:r>
              <a:rPr lang="en-AU" sz="1200" dirty="0" err="1">
                <a:solidFill>
                  <a:schemeClr val="tx2"/>
                </a:solidFill>
              </a:rPr>
              <a:t>internazionale</a:t>
            </a:r>
            <a:r>
              <a:rPr lang="en-AU" sz="1200" dirty="0">
                <a:solidFill>
                  <a:schemeClr val="tx2"/>
                </a:solidFill>
              </a:rPr>
              <a:t> – Iguassu, </a:t>
            </a:r>
            <a:r>
              <a:rPr lang="en-AU" sz="1200" dirty="0" err="1">
                <a:solidFill>
                  <a:schemeClr val="tx2"/>
                </a:solidFill>
              </a:rPr>
              <a:t>Brasile</a:t>
            </a:r>
            <a:endParaRPr lang="en-AU" sz="1200" dirty="0">
              <a:solidFill>
                <a:schemeClr val="tx2"/>
              </a:solidFill>
            </a:endParaRPr>
          </a:p>
          <a:p>
            <a:pPr marL="171450" indent="-171450" eaLnBrk="1" hangingPunct="1">
              <a:lnSpc>
                <a:spcPct val="120000"/>
              </a:lnSpc>
              <a:buSzPct val="70000"/>
              <a:buFont typeface="Arial" panose="020B0604020202020204" pitchFamily="34" charset="0"/>
              <a:buChar char="•"/>
            </a:pPr>
            <a:r>
              <a:rPr lang="en-AU" sz="1200" dirty="0" err="1">
                <a:solidFill>
                  <a:schemeClr val="tx2"/>
                </a:solidFill>
              </a:rPr>
              <a:t>Novembre</a:t>
            </a:r>
            <a:r>
              <a:rPr lang="en-AU" sz="1200" dirty="0">
                <a:solidFill>
                  <a:schemeClr val="tx2"/>
                </a:solidFill>
              </a:rPr>
              <a:t> 2014 - 3°incontro </a:t>
            </a:r>
            <a:r>
              <a:rPr lang="en-AU" sz="1200" dirty="0" err="1">
                <a:solidFill>
                  <a:schemeClr val="tx2"/>
                </a:solidFill>
              </a:rPr>
              <a:t>internazionale</a:t>
            </a:r>
            <a:r>
              <a:rPr lang="en-AU" sz="1200" dirty="0">
                <a:solidFill>
                  <a:schemeClr val="tx2"/>
                </a:solidFill>
              </a:rPr>
              <a:t> – Singapore</a:t>
            </a:r>
          </a:p>
          <a:p>
            <a:pPr marL="171450" indent="-171450" eaLnBrk="1" hangingPunct="1">
              <a:lnSpc>
                <a:spcPct val="120000"/>
              </a:lnSpc>
              <a:buSzPct val="70000"/>
              <a:buFont typeface="Arial" panose="020B0604020202020204" pitchFamily="34" charset="0"/>
              <a:buChar char="•"/>
            </a:pPr>
            <a:r>
              <a:rPr lang="en-AU" sz="1200" dirty="0" err="1">
                <a:solidFill>
                  <a:schemeClr val="tx2"/>
                </a:solidFill>
              </a:rPr>
              <a:t>Giugno</a:t>
            </a:r>
            <a:r>
              <a:rPr lang="en-AU" sz="1200" dirty="0">
                <a:solidFill>
                  <a:schemeClr val="tx2"/>
                </a:solidFill>
              </a:rPr>
              <a:t> 2015      - 4°incontro </a:t>
            </a:r>
            <a:r>
              <a:rPr lang="en-AU" sz="1200" dirty="0" err="1">
                <a:solidFill>
                  <a:schemeClr val="tx2"/>
                </a:solidFill>
              </a:rPr>
              <a:t>internazionale</a:t>
            </a:r>
            <a:r>
              <a:rPr lang="en-AU" sz="1200" dirty="0">
                <a:solidFill>
                  <a:schemeClr val="tx2"/>
                </a:solidFill>
              </a:rPr>
              <a:t> – </a:t>
            </a:r>
            <a:r>
              <a:rPr lang="en-AU" sz="1200" dirty="0" err="1">
                <a:solidFill>
                  <a:schemeClr val="tx2"/>
                </a:solidFill>
              </a:rPr>
              <a:t>Londra</a:t>
            </a:r>
            <a:r>
              <a:rPr lang="en-AU" sz="1200" dirty="0">
                <a:solidFill>
                  <a:schemeClr val="tx2"/>
                </a:solidFill>
              </a:rPr>
              <a:t>, UK</a:t>
            </a:r>
          </a:p>
        </p:txBody>
      </p:sp>
      <p:cxnSp>
        <p:nvCxnSpPr>
          <p:cNvPr id="31" name="Straight Arrow Connector 30"/>
          <p:cNvCxnSpPr/>
          <p:nvPr/>
        </p:nvCxnSpPr>
        <p:spPr bwMode="auto">
          <a:xfrm>
            <a:off x="2324512" y="4069452"/>
            <a:ext cx="375280" cy="23954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Text Box 37"/>
          <p:cNvSpPr txBox="1">
            <a:spLocks noChangeArrowheads="1"/>
          </p:cNvSpPr>
          <p:nvPr/>
        </p:nvSpPr>
        <p:spPr bwMode="auto">
          <a:xfrm>
            <a:off x="2868283" y="4042422"/>
            <a:ext cx="5832475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171450" indent="-171450" eaLnBrk="1" hangingPunct="1">
              <a:lnSpc>
                <a:spcPct val="120000"/>
              </a:lnSpc>
              <a:buSzPct val="70000"/>
              <a:buFont typeface="Arial" panose="020B0604020202020204" pitchFamily="34" charset="0"/>
              <a:buChar char="•"/>
            </a:pPr>
            <a:r>
              <a:rPr lang="en-AU" sz="1200" dirty="0">
                <a:solidFill>
                  <a:schemeClr val="tx2"/>
                </a:solidFill>
              </a:rPr>
              <a:t>Maggio 2016     - 5°incontro </a:t>
            </a:r>
            <a:r>
              <a:rPr lang="en-AU" sz="1200" dirty="0" err="1">
                <a:solidFill>
                  <a:schemeClr val="tx2"/>
                </a:solidFill>
              </a:rPr>
              <a:t>internazionale</a:t>
            </a:r>
            <a:r>
              <a:rPr lang="en-AU" sz="1200" dirty="0">
                <a:solidFill>
                  <a:schemeClr val="tx2"/>
                </a:solidFill>
              </a:rPr>
              <a:t> – Sydney, Australia</a:t>
            </a:r>
          </a:p>
          <a:p>
            <a:pPr marL="171450" indent="-171450" eaLnBrk="1" hangingPunct="1">
              <a:lnSpc>
                <a:spcPct val="120000"/>
              </a:lnSpc>
              <a:buSzPct val="70000"/>
              <a:buFont typeface="Arial" panose="020B0604020202020204" pitchFamily="34" charset="0"/>
              <a:buChar char="•"/>
            </a:pPr>
            <a:r>
              <a:rPr lang="en-AU" sz="1200" dirty="0" err="1">
                <a:solidFill>
                  <a:schemeClr val="tx2"/>
                </a:solidFill>
              </a:rPr>
              <a:t>Dicembre</a:t>
            </a:r>
            <a:r>
              <a:rPr lang="en-AU" sz="1200" dirty="0">
                <a:solidFill>
                  <a:schemeClr val="tx2"/>
                </a:solidFill>
              </a:rPr>
              <a:t> 2016  - 6°incontro </a:t>
            </a:r>
            <a:r>
              <a:rPr lang="en-AU" sz="1200" dirty="0" err="1">
                <a:solidFill>
                  <a:schemeClr val="tx2"/>
                </a:solidFill>
              </a:rPr>
              <a:t>internazionale</a:t>
            </a:r>
            <a:r>
              <a:rPr lang="en-AU" sz="1200" dirty="0">
                <a:solidFill>
                  <a:schemeClr val="tx2"/>
                </a:solidFill>
              </a:rPr>
              <a:t> – Rio de Janeiro, </a:t>
            </a:r>
            <a:r>
              <a:rPr lang="en-AU" sz="1200" dirty="0" err="1">
                <a:solidFill>
                  <a:schemeClr val="tx2"/>
                </a:solidFill>
              </a:rPr>
              <a:t>Brasile</a:t>
            </a:r>
            <a:endParaRPr lang="en-AU" sz="1200" dirty="0">
              <a:solidFill>
                <a:schemeClr val="tx2"/>
              </a:solidFill>
            </a:endParaRPr>
          </a:p>
        </p:txBody>
      </p:sp>
      <p:cxnSp>
        <p:nvCxnSpPr>
          <p:cNvPr id="33" name="Straight Connector 32"/>
          <p:cNvCxnSpPr>
            <a:endCxn id="30" idx="1"/>
          </p:cNvCxnSpPr>
          <p:nvPr/>
        </p:nvCxnSpPr>
        <p:spPr bwMode="auto">
          <a:xfrm>
            <a:off x="2324512" y="3212976"/>
            <a:ext cx="515278" cy="10330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Connector 33"/>
          <p:cNvCxnSpPr>
            <a:endCxn id="27" idx="1"/>
          </p:cNvCxnSpPr>
          <p:nvPr/>
        </p:nvCxnSpPr>
        <p:spPr bwMode="auto">
          <a:xfrm flipV="1">
            <a:off x="2324512" y="2441155"/>
            <a:ext cx="515277" cy="2961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Straight Connector 35"/>
          <p:cNvCxnSpPr/>
          <p:nvPr/>
        </p:nvCxnSpPr>
        <p:spPr bwMode="auto">
          <a:xfrm>
            <a:off x="2324513" y="1633206"/>
            <a:ext cx="375279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0358087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get starte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18" t="-274" r="6310"/>
          <a:stretch/>
        </p:blipFill>
        <p:spPr bwMode="auto">
          <a:xfrm>
            <a:off x="-108520" y="-27384"/>
            <a:ext cx="9289032" cy="6876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03A94-A7DE-4AA0-ACC8-585A7162920A}" type="slidenum">
              <a:rPr lang="fr-BE" smtClean="0"/>
              <a:t>12</a:t>
            </a:fld>
            <a:endParaRPr lang="fr-BE"/>
          </a:p>
        </p:txBody>
      </p:sp>
      <p:sp>
        <p:nvSpPr>
          <p:cNvPr id="7" name="Rectangle 6"/>
          <p:cNvSpPr/>
          <p:nvPr/>
        </p:nvSpPr>
        <p:spPr>
          <a:xfrm>
            <a:off x="3803030" y="4626806"/>
            <a:ext cx="518726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">
              <a:defRPr/>
            </a:pP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Che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cos’è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 lo standard?</a:t>
            </a:r>
            <a:b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</a:b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Come lo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si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usa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?</a:t>
            </a:r>
            <a:endParaRPr lang="en-AU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ea typeface="Gulim" panose="020B0600000101010101" pitchFamily="34" charset="-127"/>
              <a:cs typeface="Aharoni" panose="02010803020104030203" pitchFamily="2" charset="-79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7" y="188640"/>
            <a:ext cx="1210804" cy="458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0613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617538" y="2955925"/>
            <a:ext cx="1776412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algn="l">
              <a:lnSpc>
                <a:spcPts val="2400"/>
              </a:lnSpc>
              <a:spcBef>
                <a:spcPct val="50000"/>
              </a:spcBef>
            </a:pPr>
            <a:endParaRPr lang="en-AU" sz="2000">
              <a:solidFill>
                <a:srgbClr val="FAA21C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6224" y="1124744"/>
            <a:ext cx="8064896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E’ la </a:t>
            </a:r>
            <a:r>
              <a:rPr lang="en-US" sz="2400" dirty="0" err="1">
                <a:solidFill>
                  <a:schemeClr val="tx2"/>
                </a:solidFill>
              </a:rPr>
              <a:t>linea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guida</a:t>
            </a:r>
            <a:r>
              <a:rPr lang="en-US" sz="2400" dirty="0">
                <a:solidFill>
                  <a:schemeClr val="tx2"/>
                </a:solidFill>
              </a:rPr>
              <a:t> ISO per </a:t>
            </a:r>
            <a:r>
              <a:rPr lang="en-US" sz="2400" dirty="0" err="1">
                <a:solidFill>
                  <a:schemeClr val="tx2"/>
                </a:solidFill>
              </a:rPr>
              <a:t>gli</a:t>
            </a:r>
            <a:r>
              <a:rPr lang="en-US" sz="2400" dirty="0">
                <a:solidFill>
                  <a:schemeClr val="tx2"/>
                </a:solidFill>
              </a:rPr>
              <a:t> acquisti </a:t>
            </a:r>
            <a:r>
              <a:rPr lang="en-US" sz="2400" dirty="0" err="1">
                <a:solidFill>
                  <a:schemeClr val="tx2"/>
                </a:solidFill>
              </a:rPr>
              <a:t>sostenibili</a:t>
            </a:r>
            <a:r>
              <a:rPr lang="en-US" sz="2400" dirty="0">
                <a:solidFill>
                  <a:schemeClr val="tx2"/>
                </a:solidFill>
              </a:rPr>
              <a:t>. Si </a:t>
            </a:r>
            <a:r>
              <a:rPr lang="en-US" sz="2400" dirty="0" err="1">
                <a:solidFill>
                  <a:schemeClr val="tx2"/>
                </a:solidFill>
              </a:rPr>
              <a:t>tratta</a:t>
            </a:r>
            <a:r>
              <a:rPr lang="en-US" sz="2400" dirty="0">
                <a:solidFill>
                  <a:schemeClr val="tx2"/>
                </a:solidFill>
              </a:rPr>
              <a:t> di un </a:t>
            </a:r>
            <a:r>
              <a:rPr lang="en-US" sz="2400" dirty="0" err="1">
                <a:solidFill>
                  <a:schemeClr val="tx2"/>
                </a:solidFill>
              </a:rPr>
              <a:t>quadro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normativo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flessibile</a:t>
            </a:r>
            <a:r>
              <a:rPr lang="en-US" sz="2400" dirty="0">
                <a:solidFill>
                  <a:schemeClr val="tx2"/>
                </a:solidFill>
              </a:rPr>
              <a:t>.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err="1"/>
              <a:t>Fornisce</a:t>
            </a:r>
            <a:r>
              <a:rPr lang="en-US" sz="2400" dirty="0"/>
              <a:t> la </a:t>
            </a:r>
            <a:r>
              <a:rPr lang="en-US" sz="2400" dirty="0" err="1"/>
              <a:t>spiegazione</a:t>
            </a:r>
            <a:r>
              <a:rPr lang="en-US" sz="2400" dirty="0"/>
              <a:t> di:</a:t>
            </a:r>
          </a:p>
          <a:p>
            <a:pPr marL="742950" lvl="1" indent="-285750">
              <a:buFont typeface="Calibri" pitchFamily="34" charset="0"/>
              <a:buChar char="‒"/>
            </a:pPr>
            <a:r>
              <a:rPr lang="en-US" sz="2000" dirty="0" err="1"/>
              <a:t>che</a:t>
            </a:r>
            <a:r>
              <a:rPr lang="en-US" sz="2000" dirty="0"/>
              <a:t> </a:t>
            </a:r>
            <a:r>
              <a:rPr lang="en-US" sz="2000" dirty="0" err="1"/>
              <a:t>cosa</a:t>
            </a:r>
            <a:r>
              <a:rPr lang="en-US" sz="2000" dirty="0"/>
              <a:t> </a:t>
            </a:r>
            <a:r>
              <a:rPr lang="en-US" sz="2000" dirty="0" err="1"/>
              <a:t>siano</a:t>
            </a:r>
            <a:r>
              <a:rPr lang="en-US" sz="2000" dirty="0"/>
              <a:t> </a:t>
            </a:r>
            <a:r>
              <a:rPr lang="en-US" sz="2000" dirty="0" err="1"/>
              <a:t>gli</a:t>
            </a:r>
            <a:r>
              <a:rPr lang="en-US" sz="2000" dirty="0"/>
              <a:t> acquisti </a:t>
            </a:r>
            <a:r>
              <a:rPr lang="en-US" sz="2000" dirty="0" err="1"/>
              <a:t>sostenibili</a:t>
            </a:r>
            <a:r>
              <a:rPr lang="en-US" sz="2000" dirty="0"/>
              <a:t>;</a:t>
            </a:r>
          </a:p>
          <a:p>
            <a:pPr marL="742950" lvl="1" indent="-285750">
              <a:buFont typeface="Calibri" pitchFamily="34" charset="0"/>
              <a:buChar char="‒"/>
            </a:pPr>
            <a:r>
              <a:rPr lang="it-IT" sz="2000" dirty="0"/>
              <a:t>come la sostenibilità influenzi i diversi livelli dell'attività di acquisto: politica, strategia, organizzazione e processo;  </a:t>
            </a:r>
          </a:p>
          <a:p>
            <a:pPr marL="742950" lvl="1" indent="-285750">
              <a:buFont typeface="Calibri" pitchFamily="34" charset="0"/>
              <a:buChar char="‒"/>
            </a:pPr>
            <a:r>
              <a:rPr lang="en-US" sz="2000" dirty="0"/>
              <a:t>come </a:t>
            </a:r>
            <a:r>
              <a:rPr lang="en-US" sz="2000" dirty="0" err="1"/>
              <a:t>implementare</a:t>
            </a:r>
            <a:r>
              <a:rPr lang="en-US" sz="2000" dirty="0"/>
              <a:t> </a:t>
            </a:r>
            <a:r>
              <a:rPr lang="en-US" sz="2000" dirty="0" err="1"/>
              <a:t>nella</a:t>
            </a:r>
            <a:r>
              <a:rPr lang="en-US" sz="2000" dirty="0"/>
              <a:t> </a:t>
            </a:r>
            <a:r>
              <a:rPr lang="en-US" sz="2000" dirty="0" err="1"/>
              <a:t>pratica</a:t>
            </a:r>
            <a:r>
              <a:rPr lang="en-US" sz="2000" dirty="0"/>
              <a:t> </a:t>
            </a:r>
            <a:r>
              <a:rPr lang="en-US" sz="2000" dirty="0" err="1"/>
              <a:t>gli</a:t>
            </a:r>
            <a:r>
              <a:rPr lang="en-US" sz="2000" dirty="0"/>
              <a:t> acquisti </a:t>
            </a:r>
            <a:r>
              <a:rPr lang="en-US" sz="2000" dirty="0" err="1"/>
              <a:t>sostenibili</a:t>
            </a:r>
            <a:r>
              <a:rPr lang="en-US" sz="2000" dirty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Si </a:t>
            </a:r>
            <a:r>
              <a:rPr lang="en-US" sz="2400" dirty="0" err="1"/>
              <a:t>applica</a:t>
            </a:r>
            <a:r>
              <a:rPr lang="en-US" sz="2400" dirty="0"/>
              <a:t> a:</a:t>
            </a:r>
          </a:p>
          <a:p>
            <a:pPr marL="742950" lvl="1" indent="-285750">
              <a:buFont typeface="Calibri" pitchFamily="34" charset="0"/>
              <a:buChar char="‒"/>
            </a:pPr>
            <a:r>
              <a:rPr lang="it-IT" sz="2000" dirty="0"/>
              <a:t>qualsiasi organizzazione e azienda, indipendentemente dal settore, dalla dimensione e dalla posizione.</a:t>
            </a:r>
            <a:endParaRPr lang="en-US" sz="2000" dirty="0"/>
          </a:p>
          <a:p>
            <a:pPr marL="742950" lvl="1" indent="-285750">
              <a:spcAft>
                <a:spcPts val="1200"/>
              </a:spcAft>
              <a:buFont typeface="Calibri" pitchFamily="34" charset="0"/>
              <a:buChar char="‒"/>
            </a:pPr>
            <a:r>
              <a:rPr lang="it-IT" sz="2000" dirty="0"/>
              <a:t>qualsiasi stakeholder coinvolto in, oppure influenzato, da decisioni e processi di acquisto</a:t>
            </a:r>
            <a:r>
              <a:rPr lang="en-US" sz="2000" dirty="0"/>
              <a:t>.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it-IT" sz="2400" dirty="0"/>
              <a:t>Non sostituisce le leggi, le politiche e i riferimenti normativi etici che regolano le attività di acquisto</a:t>
            </a:r>
            <a:r>
              <a:rPr lang="en-US" sz="2400" dirty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800" dirty="0">
                <a:latin typeface="Trebuchet MS" pitchFamily="34" charset="0"/>
              </a:rPr>
              <a:t>Che </a:t>
            </a:r>
            <a:r>
              <a:rPr lang="en-AU" sz="2800" dirty="0" err="1">
                <a:latin typeface="Trebuchet MS" pitchFamily="34" charset="0"/>
              </a:rPr>
              <a:t>cosa</a:t>
            </a:r>
            <a:r>
              <a:rPr lang="en-AU" sz="2800" dirty="0">
                <a:latin typeface="Trebuchet MS" pitchFamily="34" charset="0"/>
              </a:rPr>
              <a:t> è lo standard ISO 20400?</a:t>
            </a:r>
            <a:endParaRPr lang="en-GB" sz="2800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0856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03A94-A7DE-4AA0-ACC8-585A7162920A}" type="slidenum">
              <a:rPr lang="fr-BE" smtClean="0"/>
              <a:t>14</a:t>
            </a:fld>
            <a:endParaRPr lang="fr-BE"/>
          </a:p>
        </p:txBody>
      </p:sp>
      <p:sp>
        <p:nvSpPr>
          <p:cNvPr id="25" name="Rectangle 24"/>
          <p:cNvSpPr/>
          <p:nvPr/>
        </p:nvSpPr>
        <p:spPr>
          <a:xfrm>
            <a:off x="0" y="6512090"/>
            <a:ext cx="9144000" cy="3459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/>
          <p:cNvSpPr/>
          <p:nvPr/>
        </p:nvSpPr>
        <p:spPr>
          <a:xfrm>
            <a:off x="-9807" y="476672"/>
            <a:ext cx="91439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>
              <a:defRPr/>
            </a:pPr>
            <a:r>
              <a:rPr lang="en-US" sz="3200" b="1" dirty="0">
                <a:solidFill>
                  <a:schemeClr val="tx2"/>
                </a:solidFill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ISO 20400 </a:t>
            </a:r>
            <a:r>
              <a:rPr lang="en-US" sz="3200" b="1" dirty="0" err="1">
                <a:solidFill>
                  <a:schemeClr val="tx2"/>
                </a:solidFill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definizione</a:t>
            </a:r>
            <a:r>
              <a:rPr lang="en-US" sz="3200" b="1" dirty="0">
                <a:solidFill>
                  <a:schemeClr val="tx2"/>
                </a:solidFill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 di</a:t>
            </a:r>
            <a:br>
              <a:rPr lang="en-US" sz="3200" b="1" dirty="0">
                <a:solidFill>
                  <a:schemeClr val="tx2"/>
                </a:solidFill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</a:br>
            <a:r>
              <a:rPr lang="en-US" sz="3200" b="1" dirty="0">
                <a:solidFill>
                  <a:schemeClr val="tx2"/>
                </a:solidFill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Acquisti </a:t>
            </a:r>
            <a:r>
              <a:rPr lang="en-US" sz="3200" b="1" dirty="0" err="1">
                <a:solidFill>
                  <a:schemeClr val="tx2"/>
                </a:solidFill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Sostenibili</a:t>
            </a:r>
            <a:r>
              <a:rPr lang="en-US" sz="3200" b="1" dirty="0">
                <a:solidFill>
                  <a:schemeClr val="tx2"/>
                </a:solidFill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:</a:t>
            </a:r>
            <a:endParaRPr lang="en-AU" sz="3200" b="1" dirty="0">
              <a:solidFill>
                <a:schemeClr val="tx2"/>
              </a:solidFill>
              <a:latin typeface="Trebuchet MS" panose="020B0603020202020204" pitchFamily="34" charset="0"/>
              <a:ea typeface="Gulim" panose="020B0600000101010101" pitchFamily="34" charset="-127"/>
              <a:cs typeface="Aharoni" panose="02010803020104030203" pitchFamily="2" charset="-79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181" y="2060848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i="1" dirty="0"/>
              <a:t>‘</a:t>
            </a:r>
            <a:r>
              <a:rPr lang="en-GB" sz="3200" i="1" dirty="0" err="1"/>
              <a:t>L’acquisto</a:t>
            </a:r>
            <a:endParaRPr lang="en-GB" sz="3200" i="1" dirty="0"/>
          </a:p>
          <a:p>
            <a:pPr algn="ctr"/>
            <a:r>
              <a:rPr lang="en-GB" sz="3200" i="1" dirty="0" err="1"/>
              <a:t>che</a:t>
            </a:r>
            <a:r>
              <a:rPr lang="en-GB" sz="3200" i="1" dirty="0"/>
              <a:t> ha </a:t>
            </a:r>
            <a:r>
              <a:rPr lang="en-GB" sz="3200" i="1" dirty="0" err="1"/>
              <a:t>il</a:t>
            </a:r>
            <a:r>
              <a:rPr lang="en-GB" sz="3200" i="1" dirty="0"/>
              <a:t> </a:t>
            </a:r>
            <a:r>
              <a:rPr lang="en-GB" sz="3200" i="1" dirty="0" err="1"/>
              <a:t>maggior</a:t>
            </a:r>
            <a:r>
              <a:rPr lang="en-GB" sz="3200" i="1" dirty="0"/>
              <a:t> </a:t>
            </a:r>
            <a:r>
              <a:rPr lang="en-GB" sz="3200" i="1" dirty="0" err="1"/>
              <a:t>impatto</a:t>
            </a:r>
            <a:r>
              <a:rPr lang="en-GB" sz="3200" i="1" dirty="0"/>
              <a:t> </a:t>
            </a:r>
            <a:r>
              <a:rPr lang="en-GB" sz="3200" i="1" dirty="0" err="1"/>
              <a:t>positivo</a:t>
            </a:r>
            <a:r>
              <a:rPr lang="en-GB" sz="3200" i="1" dirty="0"/>
              <a:t> di </a:t>
            </a:r>
            <a:r>
              <a:rPr lang="en-GB" sz="3200" i="1" dirty="0" err="1"/>
              <a:t>tipo</a:t>
            </a:r>
            <a:r>
              <a:rPr lang="en-GB" sz="3200" i="1" dirty="0"/>
              <a:t> </a:t>
            </a:r>
            <a:r>
              <a:rPr lang="en-GB" sz="3200" i="1" dirty="0" err="1"/>
              <a:t>ambientale</a:t>
            </a:r>
            <a:r>
              <a:rPr lang="en-GB" sz="3200" i="1" dirty="0"/>
              <a:t>, </a:t>
            </a:r>
            <a:r>
              <a:rPr lang="en-GB" sz="3200" i="1" dirty="0" err="1"/>
              <a:t>sociale</a:t>
            </a:r>
            <a:r>
              <a:rPr lang="en-GB" sz="3200" i="1" dirty="0"/>
              <a:t> </a:t>
            </a:r>
            <a:r>
              <a:rPr lang="en-GB" sz="3200" i="1" dirty="0" err="1"/>
              <a:t>ed</a:t>
            </a:r>
            <a:r>
              <a:rPr lang="en-GB" sz="3200" i="1" dirty="0"/>
              <a:t> </a:t>
            </a:r>
            <a:r>
              <a:rPr lang="en-GB" sz="3200" i="1" dirty="0" err="1"/>
              <a:t>economico</a:t>
            </a:r>
            <a:endParaRPr lang="en-GB" sz="3200" i="1" dirty="0"/>
          </a:p>
          <a:p>
            <a:pPr algn="ctr"/>
            <a:r>
              <a:rPr lang="en-GB" sz="3200" i="1" dirty="0" err="1"/>
              <a:t>lungo</a:t>
            </a:r>
            <a:r>
              <a:rPr lang="en-GB" sz="3200" i="1" dirty="0"/>
              <a:t> </a:t>
            </a:r>
            <a:r>
              <a:rPr lang="en-GB" sz="3200" i="1" dirty="0" err="1"/>
              <a:t>l’intero</a:t>
            </a:r>
            <a:r>
              <a:rPr lang="en-GB" sz="3200" i="1" dirty="0"/>
              <a:t> </a:t>
            </a:r>
            <a:r>
              <a:rPr lang="en-GB" sz="3200" i="1" dirty="0" err="1"/>
              <a:t>ciclo</a:t>
            </a:r>
            <a:r>
              <a:rPr lang="en-GB" sz="3200" i="1" dirty="0"/>
              <a:t> di vita </a:t>
            </a:r>
            <a:r>
              <a:rPr lang="en-GB" sz="3200" i="1" dirty="0" err="1"/>
              <a:t>dei</a:t>
            </a:r>
            <a:r>
              <a:rPr lang="en-GB" sz="3200" i="1" dirty="0"/>
              <a:t> </a:t>
            </a:r>
            <a:r>
              <a:rPr lang="en-GB" sz="3200" i="1" dirty="0" err="1"/>
              <a:t>prodotti</a:t>
            </a:r>
            <a:r>
              <a:rPr lang="en-GB" sz="3200" i="1" dirty="0"/>
              <a:t>, </a:t>
            </a:r>
            <a:r>
              <a:rPr lang="en-GB" sz="3200" i="1" dirty="0" err="1"/>
              <a:t>materiali</a:t>
            </a:r>
            <a:r>
              <a:rPr lang="en-GB" sz="3200" i="1" dirty="0"/>
              <a:t> e </a:t>
            </a:r>
            <a:r>
              <a:rPr lang="en-GB" sz="3200" i="1" dirty="0" err="1"/>
              <a:t>servizi</a:t>
            </a:r>
            <a:r>
              <a:rPr lang="en-GB" sz="3200" i="1" dirty="0"/>
              <a:t> </a:t>
            </a:r>
            <a:r>
              <a:rPr lang="en-GB" sz="3200" i="1" dirty="0" err="1"/>
              <a:t>approvvigionati</a:t>
            </a:r>
            <a:r>
              <a:rPr lang="en-GB" sz="3200" i="1" dirty="0"/>
              <a:t>.’</a:t>
            </a:r>
          </a:p>
        </p:txBody>
      </p:sp>
    </p:spTree>
    <p:extLst>
      <p:ext uri="{BB962C8B-B14F-4D97-AF65-F5344CB8AC3E}">
        <p14:creationId xmlns:p14="http://schemas.microsoft.com/office/powerpoint/2010/main" val="40215502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1519" y="260648"/>
            <a:ext cx="74168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>
              <a:defRPr/>
            </a:pPr>
            <a:r>
              <a:rPr lang="en-AU" sz="2400" b="1" dirty="0"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Le 7 </a:t>
            </a:r>
            <a:r>
              <a:rPr lang="en-AU" sz="2400" b="1" dirty="0" err="1"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aree</a:t>
            </a:r>
            <a:r>
              <a:rPr lang="en-AU" sz="2400" b="1" dirty="0"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 </a:t>
            </a:r>
            <a:r>
              <a:rPr lang="en-AU" sz="2400" b="1" dirty="0" err="1"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fondamentali</a:t>
            </a:r>
            <a:r>
              <a:rPr lang="en-AU" sz="2400" b="1" dirty="0"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 </a:t>
            </a:r>
            <a:r>
              <a:rPr lang="en-AU" sz="2400" b="1" dirty="0" err="1"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dello</a:t>
            </a:r>
            <a:r>
              <a:rPr lang="en-AU" sz="2400" b="1" dirty="0"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 standard ISO 20400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75656" y="5730061"/>
            <a:ext cx="612068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>
                <a:latin typeface="Segoe Print" pitchFamily="2" charset="0"/>
              </a:rPr>
              <a:t>Responsabilità</a:t>
            </a:r>
            <a:r>
              <a:rPr lang="en-US" sz="1600" b="1" dirty="0">
                <a:latin typeface="Segoe Print" pitchFamily="2" charset="0"/>
              </a:rPr>
              <a:t> </a:t>
            </a:r>
            <a:r>
              <a:rPr lang="en-US" sz="1600" b="1" dirty="0" err="1">
                <a:latin typeface="Segoe Print" pitchFamily="2" charset="0"/>
              </a:rPr>
              <a:t>Sociale</a:t>
            </a:r>
            <a:r>
              <a:rPr lang="en-US" sz="1600" b="1" dirty="0">
                <a:latin typeface="Segoe Print" pitchFamily="2" charset="0"/>
              </a:rPr>
              <a:t>– ISO 26000</a:t>
            </a:r>
          </a:p>
          <a:p>
            <a:pPr algn="ctr"/>
            <a:r>
              <a:rPr lang="en-US" sz="1400" dirty="0">
                <a:latin typeface="+mn-lt"/>
              </a:rPr>
              <a:t>7 </a:t>
            </a:r>
            <a:r>
              <a:rPr lang="en-US" sz="1400" dirty="0" err="1">
                <a:latin typeface="+mn-lt"/>
              </a:rPr>
              <a:t>aree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fondamentali</a:t>
            </a:r>
            <a:endParaRPr lang="en-US" sz="1400" dirty="0">
              <a:latin typeface="+mn-lt"/>
            </a:endParaRPr>
          </a:p>
          <a:p>
            <a:pPr algn="ctr"/>
            <a:r>
              <a:rPr lang="en-US" sz="1100" i="1" dirty="0">
                <a:solidFill>
                  <a:schemeClr val="tx2"/>
                </a:solidFill>
                <a:latin typeface="+mn-lt"/>
              </a:rPr>
              <a:t>dal 2010</a:t>
            </a:r>
            <a:endParaRPr lang="fr-FR" sz="1100" i="1" dirty="0">
              <a:solidFill>
                <a:schemeClr val="tx2"/>
              </a:solidFill>
              <a:latin typeface="+mn-lt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331639" y="1412776"/>
            <a:ext cx="6480720" cy="4032448"/>
            <a:chOff x="1115616" y="1196752"/>
            <a:chExt cx="4752528" cy="3024335"/>
          </a:xfrm>
        </p:grpSpPr>
        <p:grpSp>
          <p:nvGrpSpPr>
            <p:cNvPr id="6" name="Group 5"/>
            <p:cNvGrpSpPr/>
            <p:nvPr/>
          </p:nvGrpSpPr>
          <p:grpSpPr>
            <a:xfrm>
              <a:off x="1427411" y="1392557"/>
              <a:ext cx="4184622" cy="2709664"/>
              <a:chOff x="2485895" y="3587461"/>
              <a:chExt cx="4184622" cy="2709664"/>
            </a:xfrm>
          </p:grpSpPr>
          <p:grpSp>
            <p:nvGrpSpPr>
              <p:cNvPr id="34" name="Group 33"/>
              <p:cNvGrpSpPr/>
              <p:nvPr/>
            </p:nvGrpSpPr>
            <p:grpSpPr>
              <a:xfrm>
                <a:off x="3874364" y="3587461"/>
                <a:ext cx="1404312" cy="1440160"/>
                <a:chOff x="6336040" y="260648"/>
                <a:chExt cx="1404312" cy="1440160"/>
              </a:xfrm>
            </p:grpSpPr>
            <p:sp>
              <p:nvSpPr>
                <p:cNvPr id="59" name="Oval 58"/>
                <p:cNvSpPr/>
                <p:nvPr/>
              </p:nvSpPr>
              <p:spPr>
                <a:xfrm>
                  <a:off x="6660232" y="1556792"/>
                  <a:ext cx="1080120" cy="144016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AU" sz="2800"/>
                </a:p>
              </p:txBody>
            </p:sp>
            <p:sp>
              <p:nvSpPr>
                <p:cNvPr id="60" name="Oval 59"/>
                <p:cNvSpPr/>
                <p:nvPr/>
              </p:nvSpPr>
              <p:spPr>
                <a:xfrm>
                  <a:off x="6777128" y="1573268"/>
                  <a:ext cx="657112" cy="87615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AU" sz="2800"/>
                </a:p>
              </p:txBody>
            </p:sp>
            <p:sp>
              <p:nvSpPr>
                <p:cNvPr id="61" name="Oval 60"/>
                <p:cNvSpPr/>
                <p:nvPr/>
              </p:nvSpPr>
              <p:spPr>
                <a:xfrm>
                  <a:off x="6336040" y="260648"/>
                  <a:ext cx="1386232" cy="1368152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222250" h="25400" prst="artDeco"/>
                  <a:bevelB/>
                </a:sp3d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AU" sz="2800"/>
                </a:p>
              </p:txBody>
            </p:sp>
          </p:grpSp>
          <p:grpSp>
            <p:nvGrpSpPr>
              <p:cNvPr id="35" name="Group 34"/>
              <p:cNvGrpSpPr/>
              <p:nvPr/>
            </p:nvGrpSpPr>
            <p:grpSpPr>
              <a:xfrm>
                <a:off x="3566011" y="5413155"/>
                <a:ext cx="861968" cy="883970"/>
                <a:chOff x="6336040" y="260648"/>
                <a:chExt cx="1404312" cy="1440160"/>
              </a:xfrm>
            </p:grpSpPr>
            <p:sp>
              <p:nvSpPr>
                <p:cNvPr id="56" name="Oval 55"/>
                <p:cNvSpPr/>
                <p:nvPr/>
              </p:nvSpPr>
              <p:spPr>
                <a:xfrm>
                  <a:off x="6660232" y="1556792"/>
                  <a:ext cx="1080120" cy="144016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AU" sz="2800"/>
                </a:p>
              </p:txBody>
            </p:sp>
            <p:sp>
              <p:nvSpPr>
                <p:cNvPr id="57" name="Oval 56"/>
                <p:cNvSpPr/>
                <p:nvPr/>
              </p:nvSpPr>
              <p:spPr>
                <a:xfrm>
                  <a:off x="6777128" y="1573268"/>
                  <a:ext cx="657112" cy="87615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AU" sz="2800"/>
                </a:p>
              </p:txBody>
            </p:sp>
            <p:sp>
              <p:nvSpPr>
                <p:cNvPr id="58" name="Oval 57"/>
                <p:cNvSpPr/>
                <p:nvPr/>
              </p:nvSpPr>
              <p:spPr>
                <a:xfrm>
                  <a:off x="6336040" y="260648"/>
                  <a:ext cx="1386232" cy="1368152"/>
                </a:xfrm>
                <a:prstGeom prst="ellipse">
                  <a:avLst/>
                </a:prstGeom>
                <a:solidFill>
                  <a:srgbClr val="444953"/>
                </a:solidFill>
                <a:ln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222250" h="25400" prst="artDeco"/>
                  <a:bevelB/>
                </a:sp3d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AU" sz="2800"/>
                </a:p>
              </p:txBody>
            </p:sp>
          </p:grpSp>
          <p:grpSp>
            <p:nvGrpSpPr>
              <p:cNvPr id="36" name="Group 35"/>
              <p:cNvGrpSpPr/>
              <p:nvPr/>
            </p:nvGrpSpPr>
            <p:grpSpPr>
              <a:xfrm>
                <a:off x="2727082" y="4679985"/>
                <a:ext cx="861968" cy="883970"/>
                <a:chOff x="6336040" y="260648"/>
                <a:chExt cx="1404312" cy="1440160"/>
              </a:xfrm>
            </p:grpSpPr>
            <p:sp>
              <p:nvSpPr>
                <p:cNvPr id="53" name="Oval 52"/>
                <p:cNvSpPr/>
                <p:nvPr/>
              </p:nvSpPr>
              <p:spPr>
                <a:xfrm>
                  <a:off x="6660232" y="1556792"/>
                  <a:ext cx="1080120" cy="144016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AU" sz="2800"/>
                </a:p>
              </p:txBody>
            </p:sp>
            <p:sp>
              <p:nvSpPr>
                <p:cNvPr id="54" name="Oval 53"/>
                <p:cNvSpPr/>
                <p:nvPr/>
              </p:nvSpPr>
              <p:spPr>
                <a:xfrm>
                  <a:off x="6777128" y="1573268"/>
                  <a:ext cx="657112" cy="87615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AU" sz="2800"/>
                </a:p>
              </p:txBody>
            </p:sp>
            <p:sp>
              <p:nvSpPr>
                <p:cNvPr id="55" name="Oval 54"/>
                <p:cNvSpPr/>
                <p:nvPr/>
              </p:nvSpPr>
              <p:spPr>
                <a:xfrm>
                  <a:off x="6336040" y="260648"/>
                  <a:ext cx="1386232" cy="1368152"/>
                </a:xfrm>
                <a:prstGeom prst="ellipse">
                  <a:avLst/>
                </a:prstGeom>
                <a:solidFill>
                  <a:srgbClr val="DAA600"/>
                </a:solidFill>
                <a:ln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222250" h="25400" prst="artDeco"/>
                  <a:bevelB/>
                </a:sp3d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AU" sz="2800"/>
                </a:p>
              </p:txBody>
            </p:sp>
          </p:grpSp>
          <p:grpSp>
            <p:nvGrpSpPr>
              <p:cNvPr id="37" name="Group 36"/>
              <p:cNvGrpSpPr/>
              <p:nvPr/>
            </p:nvGrpSpPr>
            <p:grpSpPr>
              <a:xfrm>
                <a:off x="2485895" y="3645024"/>
                <a:ext cx="861969" cy="883973"/>
                <a:chOff x="2485895" y="3645024"/>
                <a:chExt cx="861969" cy="883973"/>
              </a:xfrm>
            </p:grpSpPr>
            <p:sp>
              <p:nvSpPr>
                <p:cNvPr id="50" name="Oval 49"/>
                <p:cNvSpPr/>
                <p:nvPr/>
              </p:nvSpPr>
              <p:spPr>
                <a:xfrm>
                  <a:off x="2684885" y="4440600"/>
                  <a:ext cx="662979" cy="8839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AU" sz="2800"/>
                </a:p>
              </p:txBody>
            </p:sp>
            <p:sp>
              <p:nvSpPr>
                <p:cNvPr id="51" name="Oval 50"/>
                <p:cNvSpPr/>
                <p:nvPr/>
              </p:nvSpPr>
              <p:spPr>
                <a:xfrm>
                  <a:off x="2756636" y="4450713"/>
                  <a:ext cx="403336" cy="53778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AU" sz="2800"/>
                </a:p>
              </p:txBody>
            </p:sp>
            <p:sp>
              <p:nvSpPr>
                <p:cNvPr id="52" name="Oval 51"/>
                <p:cNvSpPr/>
                <p:nvPr/>
              </p:nvSpPr>
              <p:spPr>
                <a:xfrm>
                  <a:off x="2485895" y="3645024"/>
                  <a:ext cx="850871" cy="839774"/>
                </a:xfrm>
                <a:prstGeom prst="ellipse">
                  <a:avLst/>
                </a:prstGeom>
                <a:solidFill>
                  <a:srgbClr val="F15D22"/>
                </a:solidFill>
                <a:ln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222250" h="25400" prst="artDeco"/>
                  <a:bevelB/>
                </a:sp3d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AU" sz="2800"/>
                </a:p>
              </p:txBody>
            </p:sp>
          </p:grpSp>
          <p:grpSp>
            <p:nvGrpSpPr>
              <p:cNvPr id="38" name="Group 37"/>
              <p:cNvGrpSpPr/>
              <p:nvPr/>
            </p:nvGrpSpPr>
            <p:grpSpPr>
              <a:xfrm>
                <a:off x="4724401" y="5413155"/>
                <a:ext cx="861968" cy="883970"/>
                <a:chOff x="6336040" y="260648"/>
                <a:chExt cx="1404312" cy="1440160"/>
              </a:xfrm>
            </p:grpSpPr>
            <p:sp>
              <p:nvSpPr>
                <p:cNvPr id="47" name="Oval 46"/>
                <p:cNvSpPr/>
                <p:nvPr/>
              </p:nvSpPr>
              <p:spPr>
                <a:xfrm>
                  <a:off x="6660232" y="1556792"/>
                  <a:ext cx="1080120" cy="144016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AU" sz="2800"/>
                </a:p>
              </p:txBody>
            </p:sp>
            <p:sp>
              <p:nvSpPr>
                <p:cNvPr id="48" name="Oval 47"/>
                <p:cNvSpPr/>
                <p:nvPr/>
              </p:nvSpPr>
              <p:spPr>
                <a:xfrm>
                  <a:off x="6777128" y="1573268"/>
                  <a:ext cx="657112" cy="87615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AU" sz="2800"/>
                </a:p>
              </p:txBody>
            </p:sp>
            <p:sp>
              <p:nvSpPr>
                <p:cNvPr id="49" name="Oval 48"/>
                <p:cNvSpPr/>
                <p:nvPr/>
              </p:nvSpPr>
              <p:spPr>
                <a:xfrm>
                  <a:off x="6336040" y="260648"/>
                  <a:ext cx="1386232" cy="1368152"/>
                </a:xfrm>
                <a:prstGeom prst="ellipse">
                  <a:avLst/>
                </a:prstGeom>
                <a:solidFill>
                  <a:srgbClr val="0B987C"/>
                </a:solidFill>
                <a:ln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222250" h="25400" prst="artDeco"/>
                  <a:bevelB/>
                </a:sp3d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AU" sz="2800"/>
                </a:p>
              </p:txBody>
            </p:sp>
          </p:grpSp>
          <p:grpSp>
            <p:nvGrpSpPr>
              <p:cNvPr id="39" name="Group 38"/>
              <p:cNvGrpSpPr/>
              <p:nvPr/>
            </p:nvGrpSpPr>
            <p:grpSpPr>
              <a:xfrm>
                <a:off x="5565457" y="4680061"/>
                <a:ext cx="861968" cy="883970"/>
                <a:chOff x="6336040" y="260648"/>
                <a:chExt cx="1404312" cy="1440160"/>
              </a:xfrm>
            </p:grpSpPr>
            <p:sp>
              <p:nvSpPr>
                <p:cNvPr id="44" name="Oval 43"/>
                <p:cNvSpPr/>
                <p:nvPr/>
              </p:nvSpPr>
              <p:spPr>
                <a:xfrm>
                  <a:off x="6660232" y="1556792"/>
                  <a:ext cx="1080120" cy="144016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AU" sz="2800"/>
                </a:p>
              </p:txBody>
            </p:sp>
            <p:sp>
              <p:nvSpPr>
                <p:cNvPr id="45" name="Oval 44"/>
                <p:cNvSpPr/>
                <p:nvPr/>
              </p:nvSpPr>
              <p:spPr>
                <a:xfrm>
                  <a:off x="6777128" y="1573268"/>
                  <a:ext cx="657112" cy="87615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AU" sz="2800"/>
                </a:p>
              </p:txBody>
            </p:sp>
            <p:sp>
              <p:nvSpPr>
                <p:cNvPr id="46" name="Oval 45"/>
                <p:cNvSpPr/>
                <p:nvPr/>
              </p:nvSpPr>
              <p:spPr>
                <a:xfrm>
                  <a:off x="6336040" y="260648"/>
                  <a:ext cx="1386232" cy="1368152"/>
                </a:xfrm>
                <a:prstGeom prst="ellipse">
                  <a:avLst/>
                </a:prstGeom>
                <a:solidFill>
                  <a:srgbClr val="1275A5"/>
                </a:solidFill>
                <a:ln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222250" h="25400" prst="artDeco"/>
                  <a:bevelB/>
                </a:sp3d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AU" sz="2800"/>
                </a:p>
              </p:txBody>
            </p:sp>
          </p:grpSp>
          <p:grpSp>
            <p:nvGrpSpPr>
              <p:cNvPr id="40" name="Group 39"/>
              <p:cNvGrpSpPr/>
              <p:nvPr/>
            </p:nvGrpSpPr>
            <p:grpSpPr>
              <a:xfrm>
                <a:off x="5808549" y="3645023"/>
                <a:ext cx="861968" cy="883970"/>
                <a:chOff x="6336040" y="260648"/>
                <a:chExt cx="1404312" cy="1440160"/>
              </a:xfrm>
            </p:grpSpPr>
            <p:sp>
              <p:nvSpPr>
                <p:cNvPr id="41" name="Oval 40"/>
                <p:cNvSpPr/>
                <p:nvPr/>
              </p:nvSpPr>
              <p:spPr>
                <a:xfrm>
                  <a:off x="6660232" y="1556792"/>
                  <a:ext cx="1080120" cy="144016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AU" sz="2800"/>
                </a:p>
              </p:txBody>
            </p:sp>
            <p:sp>
              <p:nvSpPr>
                <p:cNvPr id="42" name="Oval 41"/>
                <p:cNvSpPr/>
                <p:nvPr/>
              </p:nvSpPr>
              <p:spPr>
                <a:xfrm>
                  <a:off x="6777128" y="1573268"/>
                  <a:ext cx="657112" cy="87615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AU" sz="2800"/>
                </a:p>
              </p:txBody>
            </p:sp>
            <p:sp>
              <p:nvSpPr>
                <p:cNvPr id="43" name="Oval 42"/>
                <p:cNvSpPr/>
                <p:nvPr/>
              </p:nvSpPr>
              <p:spPr>
                <a:xfrm>
                  <a:off x="6336040" y="260648"/>
                  <a:ext cx="1386232" cy="1368152"/>
                </a:xfrm>
                <a:prstGeom prst="ellipse">
                  <a:avLst/>
                </a:prstGeom>
                <a:solidFill>
                  <a:srgbClr val="7C267A"/>
                </a:solidFill>
                <a:ln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222250" h="25400" prst="artDeco"/>
                  <a:bevelB/>
                </a:sp3d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AU" sz="2800"/>
                </a:p>
              </p:txBody>
            </p:sp>
          </p:grpSp>
        </p:grpSp>
        <p:sp>
          <p:nvSpPr>
            <p:cNvPr id="8" name="Trapezoid 7"/>
            <p:cNvSpPr/>
            <p:nvPr/>
          </p:nvSpPr>
          <p:spPr>
            <a:xfrm rot="5400000">
              <a:off x="4283336" y="1752197"/>
              <a:ext cx="365082" cy="223148"/>
            </a:xfrm>
            <a:prstGeom prst="trapezoid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AU" sz="2800"/>
            </a:p>
          </p:txBody>
        </p:sp>
        <p:sp>
          <p:nvSpPr>
            <p:cNvPr id="9" name="Isosceles Triangle 8"/>
            <p:cNvSpPr/>
            <p:nvPr/>
          </p:nvSpPr>
          <p:spPr>
            <a:xfrm rot="5400000">
              <a:off x="4404384" y="1818152"/>
              <a:ext cx="421265" cy="81519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AU" sz="2800"/>
            </a:p>
          </p:txBody>
        </p:sp>
        <p:sp>
          <p:nvSpPr>
            <p:cNvPr id="10" name="Trapezoid 9"/>
            <p:cNvSpPr/>
            <p:nvPr/>
          </p:nvSpPr>
          <p:spPr>
            <a:xfrm rot="16200000" flipH="1">
              <a:off x="2381979" y="1778253"/>
              <a:ext cx="365082" cy="223148"/>
            </a:xfrm>
            <a:prstGeom prst="trapezoid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AU" sz="2800"/>
            </a:p>
          </p:txBody>
        </p:sp>
        <p:sp>
          <p:nvSpPr>
            <p:cNvPr id="11" name="Isosceles Triangle 10"/>
            <p:cNvSpPr/>
            <p:nvPr/>
          </p:nvSpPr>
          <p:spPr>
            <a:xfrm rot="16200000" flipH="1">
              <a:off x="2204749" y="1844208"/>
              <a:ext cx="421265" cy="81519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AU" sz="2800"/>
            </a:p>
          </p:txBody>
        </p:sp>
        <p:grpSp>
          <p:nvGrpSpPr>
            <p:cNvPr id="12" name="Group 11"/>
            <p:cNvGrpSpPr/>
            <p:nvPr/>
          </p:nvGrpSpPr>
          <p:grpSpPr>
            <a:xfrm rot="1932334">
              <a:off x="4198947" y="2365553"/>
              <a:ext cx="301472" cy="421265"/>
              <a:chOff x="6844921" y="4313545"/>
              <a:chExt cx="301472" cy="421265"/>
            </a:xfrm>
          </p:grpSpPr>
          <p:sp>
            <p:nvSpPr>
              <p:cNvPr id="32" name="Isosceles Triangle 31"/>
              <p:cNvSpPr/>
              <p:nvPr/>
            </p:nvSpPr>
            <p:spPr>
              <a:xfrm rot="5400000">
                <a:off x="6895001" y="4483418"/>
                <a:ext cx="421265" cy="81519"/>
              </a:xfrm>
              <a:prstGeom prst="triangl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AU" sz="2800"/>
              </a:p>
            </p:txBody>
          </p:sp>
          <p:sp>
            <p:nvSpPr>
              <p:cNvPr id="33" name="Trapezoid 32"/>
              <p:cNvSpPr/>
              <p:nvPr/>
            </p:nvSpPr>
            <p:spPr>
              <a:xfrm rot="5400000">
                <a:off x="6773954" y="4417464"/>
                <a:ext cx="365082" cy="223148"/>
              </a:xfrm>
              <a:prstGeom prst="trapezoid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AU" sz="2800"/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 rot="19667666" flipH="1">
              <a:off x="2529134" y="2375990"/>
              <a:ext cx="301472" cy="421265"/>
              <a:chOff x="6844921" y="4313545"/>
              <a:chExt cx="301472" cy="421265"/>
            </a:xfrm>
          </p:grpSpPr>
          <p:sp>
            <p:nvSpPr>
              <p:cNvPr id="30" name="Isosceles Triangle 29"/>
              <p:cNvSpPr/>
              <p:nvPr/>
            </p:nvSpPr>
            <p:spPr>
              <a:xfrm rot="5400000">
                <a:off x="6895001" y="4483418"/>
                <a:ext cx="421265" cy="81519"/>
              </a:xfrm>
              <a:prstGeom prst="triangl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AU" sz="2800"/>
              </a:p>
            </p:txBody>
          </p:sp>
          <p:sp>
            <p:nvSpPr>
              <p:cNvPr id="31" name="Trapezoid 30"/>
              <p:cNvSpPr/>
              <p:nvPr/>
            </p:nvSpPr>
            <p:spPr>
              <a:xfrm rot="5400000">
                <a:off x="6773954" y="4417464"/>
                <a:ext cx="365082" cy="223148"/>
              </a:xfrm>
              <a:prstGeom prst="trapezoid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AU" sz="2800"/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 rot="4334171">
              <a:off x="3753168" y="2796142"/>
              <a:ext cx="301472" cy="421265"/>
              <a:chOff x="6844921" y="4313545"/>
              <a:chExt cx="301472" cy="421265"/>
            </a:xfrm>
          </p:grpSpPr>
          <p:sp>
            <p:nvSpPr>
              <p:cNvPr id="28" name="Isosceles Triangle 27"/>
              <p:cNvSpPr/>
              <p:nvPr/>
            </p:nvSpPr>
            <p:spPr>
              <a:xfrm rot="5400000">
                <a:off x="6895001" y="4483418"/>
                <a:ext cx="421265" cy="81519"/>
              </a:xfrm>
              <a:prstGeom prst="triangl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AU" sz="2800"/>
              </a:p>
            </p:txBody>
          </p:sp>
          <p:sp>
            <p:nvSpPr>
              <p:cNvPr id="29" name="Trapezoid 28"/>
              <p:cNvSpPr/>
              <p:nvPr/>
            </p:nvSpPr>
            <p:spPr>
              <a:xfrm rot="5400000">
                <a:off x="6773954" y="4417464"/>
                <a:ext cx="365082" cy="223148"/>
              </a:xfrm>
              <a:prstGeom prst="trapezoid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AU" sz="2800"/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 rot="17265829" flipH="1">
              <a:off x="2980146" y="2799293"/>
              <a:ext cx="301472" cy="421265"/>
              <a:chOff x="6844921" y="4313545"/>
              <a:chExt cx="301472" cy="421265"/>
            </a:xfrm>
          </p:grpSpPr>
          <p:sp>
            <p:nvSpPr>
              <p:cNvPr id="26" name="Isosceles Triangle 25"/>
              <p:cNvSpPr/>
              <p:nvPr/>
            </p:nvSpPr>
            <p:spPr>
              <a:xfrm rot="5400000">
                <a:off x="6895001" y="4483418"/>
                <a:ext cx="421265" cy="81519"/>
              </a:xfrm>
              <a:prstGeom prst="triangl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AU" sz="2800"/>
              </a:p>
            </p:txBody>
          </p:sp>
          <p:sp>
            <p:nvSpPr>
              <p:cNvPr id="27" name="Trapezoid 26"/>
              <p:cNvSpPr/>
              <p:nvPr/>
            </p:nvSpPr>
            <p:spPr>
              <a:xfrm rot="5400000">
                <a:off x="6773954" y="4417464"/>
                <a:ext cx="365082" cy="223148"/>
              </a:xfrm>
              <a:prstGeom prst="trapezoid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AU" sz="2800"/>
              </a:p>
            </p:txBody>
          </p:sp>
        </p:grpSp>
        <p:sp>
          <p:nvSpPr>
            <p:cNvPr id="16" name="TextBox 52"/>
            <p:cNvSpPr txBox="1"/>
            <p:nvPr/>
          </p:nvSpPr>
          <p:spPr>
            <a:xfrm>
              <a:off x="2776984" y="1952333"/>
              <a:ext cx="1450545" cy="30008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AU" sz="2000" b="1" dirty="0">
                  <a:latin typeface="Articulate Narrow" panose="02000506040000020004" pitchFamily="2" charset="0"/>
                  <a:ea typeface="Gulim" panose="020B0600000101010101" pitchFamily="34" charset="-127"/>
                  <a:cs typeface="Aharoni" panose="02010803020104030203" pitchFamily="2" charset="-79"/>
                </a:rPr>
                <a:t>GESTIONE</a:t>
              </a:r>
            </a:p>
          </p:txBody>
        </p:sp>
        <p:sp>
          <p:nvSpPr>
            <p:cNvPr id="19" name="TextBox 53"/>
            <p:cNvSpPr txBox="1"/>
            <p:nvPr/>
          </p:nvSpPr>
          <p:spPr>
            <a:xfrm>
              <a:off x="1409851" y="1641374"/>
              <a:ext cx="889828" cy="45012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AU" sz="11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Gulim" panose="020B0600000101010101" pitchFamily="34" charset="-127"/>
                  <a:cs typeface="Aharoni" panose="02010803020104030203" pitchFamily="2" charset="-79"/>
                </a:rPr>
                <a:t>Comunità</a:t>
              </a:r>
              <a:r>
                <a:rPr lang="en-AU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Gulim" panose="020B0600000101010101" pitchFamily="34" charset="-127"/>
                  <a:cs typeface="Aharoni" panose="02010803020104030203" pitchFamily="2" charset="-79"/>
                </a:rPr>
                <a:t>, </a:t>
              </a:r>
              <a:r>
                <a:rPr lang="en-AU" sz="11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Gulim" panose="020B0600000101010101" pitchFamily="34" charset="-127"/>
                  <a:cs typeface="Aharoni" panose="02010803020104030203" pitchFamily="2" charset="-79"/>
                </a:rPr>
                <a:t>coinvolgimento</a:t>
              </a:r>
              <a:r>
                <a:rPr lang="en-AU" sz="11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Gulim" panose="020B0600000101010101" pitchFamily="34" charset="-127"/>
                  <a:cs typeface="Aharoni" panose="02010803020104030203" pitchFamily="2" charset="-79"/>
                </a:rPr>
                <a:t> e </a:t>
              </a:r>
              <a:r>
                <a:rPr lang="en-AU" sz="11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Gulim" panose="020B0600000101010101" pitchFamily="34" charset="-127"/>
                  <a:cs typeface="Aharoni" panose="02010803020104030203" pitchFamily="2" charset="-79"/>
                </a:rPr>
                <a:t>sviluppo</a:t>
              </a:r>
              <a:endParaRPr lang="en-AU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Gulim" panose="020B0600000101010101" pitchFamily="34" charset="-127"/>
                <a:cs typeface="Aharoni" panose="02010803020104030203" pitchFamily="2" charset="-79"/>
              </a:endParaRPr>
            </a:p>
          </p:txBody>
        </p:sp>
        <p:sp>
          <p:nvSpPr>
            <p:cNvPr id="20" name="TextBox 54"/>
            <p:cNvSpPr txBox="1"/>
            <p:nvPr/>
          </p:nvSpPr>
          <p:spPr>
            <a:xfrm>
              <a:off x="1662332" y="2746005"/>
              <a:ext cx="865542" cy="3231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AU" sz="1100" b="1" dirty="0" err="1">
                  <a:solidFill>
                    <a:schemeClr val="bg1"/>
                  </a:solidFill>
                  <a:latin typeface="+mj-lt"/>
                  <a:ea typeface="Gulim" panose="020B0600000101010101" pitchFamily="34" charset="-127"/>
                  <a:cs typeface="Aharoni" panose="02010803020104030203" pitchFamily="2" charset="-79"/>
                </a:rPr>
                <a:t>Problemi</a:t>
              </a:r>
              <a:r>
                <a:rPr lang="en-AU" sz="1100" b="1" dirty="0">
                  <a:solidFill>
                    <a:schemeClr val="bg1"/>
                  </a:solidFill>
                  <a:latin typeface="+mj-lt"/>
                  <a:ea typeface="Gulim" panose="020B0600000101010101" pitchFamily="34" charset="-127"/>
                  <a:cs typeface="Aharoni" panose="02010803020104030203" pitchFamily="2" charset="-79"/>
                </a:rPr>
                <a:t> </a:t>
              </a:r>
              <a:r>
                <a:rPr lang="en-AU" sz="1100" b="1" dirty="0" err="1">
                  <a:solidFill>
                    <a:schemeClr val="bg1"/>
                  </a:solidFill>
                  <a:latin typeface="+mj-lt"/>
                  <a:ea typeface="Gulim" panose="020B0600000101010101" pitchFamily="34" charset="-127"/>
                  <a:cs typeface="Aharoni" panose="02010803020104030203" pitchFamily="2" charset="-79"/>
                </a:rPr>
                <a:t>dei</a:t>
              </a:r>
              <a:r>
                <a:rPr lang="en-AU" sz="1100" b="1" dirty="0">
                  <a:solidFill>
                    <a:schemeClr val="bg1"/>
                  </a:solidFill>
                  <a:latin typeface="+mj-lt"/>
                  <a:ea typeface="Gulim" panose="020B0600000101010101" pitchFamily="34" charset="-127"/>
                  <a:cs typeface="Aharoni" panose="02010803020104030203" pitchFamily="2" charset="-79"/>
                </a:rPr>
                <a:t> </a:t>
              </a:r>
              <a:r>
                <a:rPr lang="en-AU" sz="1100" b="1" dirty="0" err="1">
                  <a:solidFill>
                    <a:schemeClr val="bg1"/>
                  </a:solidFill>
                  <a:latin typeface="+mj-lt"/>
                  <a:ea typeface="Gulim" panose="020B0600000101010101" pitchFamily="34" charset="-127"/>
                  <a:cs typeface="Aharoni" panose="02010803020104030203" pitchFamily="2" charset="-79"/>
                </a:rPr>
                <a:t>consumatori</a:t>
              </a:r>
              <a:endParaRPr lang="en-AU" sz="1100" b="1" dirty="0">
                <a:solidFill>
                  <a:schemeClr val="bg1"/>
                </a:solidFill>
                <a:latin typeface="+mj-lt"/>
                <a:ea typeface="Gulim" panose="020B0600000101010101" pitchFamily="34" charset="-127"/>
                <a:cs typeface="Aharoni" panose="02010803020104030203" pitchFamily="2" charset="-79"/>
              </a:endParaRPr>
            </a:p>
          </p:txBody>
        </p:sp>
        <p:sp>
          <p:nvSpPr>
            <p:cNvPr id="21" name="TextBox 55"/>
            <p:cNvSpPr txBox="1"/>
            <p:nvPr/>
          </p:nvSpPr>
          <p:spPr>
            <a:xfrm>
              <a:off x="2500194" y="3477613"/>
              <a:ext cx="865542" cy="3231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AU" sz="1100" b="1" dirty="0" err="1">
                  <a:solidFill>
                    <a:schemeClr val="bg1"/>
                  </a:solidFill>
                  <a:latin typeface="+mj-lt"/>
                  <a:ea typeface="Gulim" panose="020B0600000101010101" pitchFamily="34" charset="-127"/>
                  <a:cs typeface="Aharoni" panose="02010803020104030203" pitchFamily="2" charset="-79"/>
                </a:rPr>
                <a:t>Pratiche</a:t>
              </a:r>
              <a:r>
                <a:rPr lang="en-AU" sz="1100" b="1" dirty="0">
                  <a:solidFill>
                    <a:schemeClr val="bg1"/>
                  </a:solidFill>
                  <a:latin typeface="+mj-lt"/>
                  <a:ea typeface="Gulim" panose="020B0600000101010101" pitchFamily="34" charset="-127"/>
                  <a:cs typeface="Aharoni" panose="02010803020104030203" pitchFamily="2" charset="-79"/>
                </a:rPr>
                <a:t> operative </a:t>
              </a:r>
              <a:r>
                <a:rPr lang="en-AU" sz="1100" b="1" dirty="0" err="1">
                  <a:solidFill>
                    <a:schemeClr val="bg1"/>
                  </a:solidFill>
                  <a:latin typeface="+mj-lt"/>
                  <a:ea typeface="Gulim" panose="020B0600000101010101" pitchFamily="34" charset="-127"/>
                  <a:cs typeface="Aharoni" panose="02010803020104030203" pitchFamily="2" charset="-79"/>
                </a:rPr>
                <a:t>eque</a:t>
              </a:r>
              <a:endParaRPr lang="en-AU" sz="1100" b="1" dirty="0">
                <a:solidFill>
                  <a:schemeClr val="bg1"/>
                </a:solidFill>
                <a:latin typeface="+mj-lt"/>
                <a:ea typeface="Gulim" panose="020B0600000101010101" pitchFamily="34" charset="-127"/>
                <a:cs typeface="Aharoni" panose="02010803020104030203" pitchFamily="2" charset="-79"/>
              </a:endParaRPr>
            </a:p>
          </p:txBody>
        </p:sp>
        <p:sp>
          <p:nvSpPr>
            <p:cNvPr id="22" name="TextBox 56"/>
            <p:cNvSpPr txBox="1"/>
            <p:nvPr/>
          </p:nvSpPr>
          <p:spPr>
            <a:xfrm>
              <a:off x="3659227" y="3541094"/>
              <a:ext cx="865542" cy="19620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AU" sz="1100" b="1" dirty="0">
                  <a:solidFill>
                    <a:schemeClr val="bg1"/>
                  </a:solidFill>
                  <a:latin typeface="+mj-lt"/>
                  <a:ea typeface="Gulim" panose="020B0600000101010101" pitchFamily="34" charset="-127"/>
                  <a:cs typeface="Aharoni" panose="02010803020104030203" pitchFamily="2" charset="-79"/>
                </a:rPr>
                <a:t>Ambiente</a:t>
              </a:r>
            </a:p>
          </p:txBody>
        </p:sp>
        <p:sp>
          <p:nvSpPr>
            <p:cNvPr id="23" name="TextBox 57"/>
            <p:cNvSpPr txBox="1"/>
            <p:nvPr/>
          </p:nvSpPr>
          <p:spPr>
            <a:xfrm>
              <a:off x="4511817" y="2740301"/>
              <a:ext cx="865542" cy="3231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AU" sz="1100" b="1" dirty="0" err="1">
                  <a:solidFill>
                    <a:schemeClr val="bg1"/>
                  </a:solidFill>
                  <a:latin typeface="+mj-lt"/>
                  <a:ea typeface="Gulim" panose="020B0600000101010101" pitchFamily="34" charset="-127"/>
                  <a:cs typeface="Aharoni" panose="02010803020104030203" pitchFamily="2" charset="-79"/>
                </a:rPr>
                <a:t>Condizioni</a:t>
              </a:r>
              <a:r>
                <a:rPr lang="en-AU" sz="1100" b="1" dirty="0">
                  <a:solidFill>
                    <a:schemeClr val="bg1"/>
                  </a:solidFill>
                  <a:latin typeface="+mj-lt"/>
                  <a:ea typeface="Gulim" panose="020B0600000101010101" pitchFamily="34" charset="-127"/>
                  <a:cs typeface="Aharoni" panose="02010803020104030203" pitchFamily="2" charset="-79"/>
                </a:rPr>
                <a:t> di </a:t>
              </a:r>
              <a:r>
                <a:rPr lang="en-AU" sz="1100" b="1" dirty="0" err="1">
                  <a:solidFill>
                    <a:schemeClr val="bg1"/>
                  </a:solidFill>
                  <a:latin typeface="+mj-lt"/>
                  <a:ea typeface="Gulim" panose="020B0600000101010101" pitchFamily="34" charset="-127"/>
                  <a:cs typeface="Aharoni" panose="02010803020104030203" pitchFamily="2" charset="-79"/>
                </a:rPr>
                <a:t>lavoro</a:t>
              </a:r>
              <a:endParaRPr lang="en-AU" sz="1100" b="1" dirty="0">
                <a:solidFill>
                  <a:schemeClr val="bg1"/>
                </a:solidFill>
                <a:latin typeface="+mj-lt"/>
                <a:ea typeface="Gulim" panose="020B0600000101010101" pitchFamily="34" charset="-127"/>
                <a:cs typeface="Aharoni" panose="02010803020104030203" pitchFamily="2" charset="-79"/>
              </a:endParaRPr>
            </a:p>
          </p:txBody>
        </p:sp>
        <p:sp>
          <p:nvSpPr>
            <p:cNvPr id="24" name="TextBox 58"/>
            <p:cNvSpPr txBox="1"/>
            <p:nvPr/>
          </p:nvSpPr>
          <p:spPr>
            <a:xfrm>
              <a:off x="4777344" y="1772282"/>
              <a:ext cx="803098" cy="19620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AU" sz="1100" b="1" dirty="0" err="1">
                  <a:solidFill>
                    <a:schemeClr val="bg1"/>
                  </a:solidFill>
                  <a:latin typeface="+mj-lt"/>
                  <a:ea typeface="Gulim" panose="020B0600000101010101" pitchFamily="34" charset="-127"/>
                  <a:cs typeface="Aharoni" panose="02010803020104030203" pitchFamily="2" charset="-79"/>
                </a:rPr>
                <a:t>Diritti</a:t>
              </a:r>
              <a:r>
                <a:rPr lang="en-AU" sz="1100" b="1" dirty="0">
                  <a:solidFill>
                    <a:schemeClr val="bg1"/>
                  </a:solidFill>
                  <a:latin typeface="+mj-lt"/>
                  <a:ea typeface="Gulim" panose="020B0600000101010101" pitchFamily="34" charset="-127"/>
                  <a:cs typeface="Aharoni" panose="02010803020104030203" pitchFamily="2" charset="-79"/>
                </a:rPr>
                <a:t> </a:t>
              </a:r>
              <a:r>
                <a:rPr lang="en-AU" sz="1100" b="1" dirty="0" err="1">
                  <a:solidFill>
                    <a:schemeClr val="bg1"/>
                  </a:solidFill>
                  <a:latin typeface="+mj-lt"/>
                  <a:ea typeface="Gulim" panose="020B0600000101010101" pitchFamily="34" charset="-127"/>
                  <a:cs typeface="Aharoni" panose="02010803020104030203" pitchFamily="2" charset="-79"/>
                </a:rPr>
                <a:t>umani</a:t>
              </a:r>
              <a:endParaRPr lang="en-AU" sz="1100" b="1" dirty="0">
                <a:solidFill>
                  <a:schemeClr val="bg1"/>
                </a:solidFill>
                <a:latin typeface="+mj-lt"/>
                <a:ea typeface="Gulim" panose="020B0600000101010101" pitchFamily="34" charset="-127"/>
                <a:cs typeface="Aharoni" panose="02010803020104030203" pitchFamily="2" charset="-79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115616" y="1196752"/>
              <a:ext cx="4752528" cy="30243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AU" sz="2800"/>
            </a:p>
          </p:txBody>
        </p:sp>
      </p:grpSp>
    </p:spTree>
    <p:extLst>
      <p:ext uri="{BB962C8B-B14F-4D97-AF65-F5344CB8AC3E}">
        <p14:creationId xmlns:p14="http://schemas.microsoft.com/office/powerpoint/2010/main" val="4531986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23670" y="6306051"/>
            <a:ext cx="2133962" cy="34344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3F1066-BC97-4A0F-9612-333FA13CB625}" type="slidenum">
              <a:rPr lang="en-GB"/>
              <a:pPr>
                <a:defRPr/>
              </a:pPr>
              <a:t>16</a:t>
            </a:fld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86206" y="243953"/>
            <a:ext cx="8229057" cy="800914"/>
          </a:xfrm>
        </p:spPr>
        <p:txBody>
          <a:bodyPr/>
          <a:lstStyle/>
          <a:p>
            <a:r>
              <a:rPr lang="en-GB" altLang="en-US" sz="2800" dirty="0">
                <a:latin typeface="Trebuchet MS" panose="020B0603020202020204" pitchFamily="34" charset="0"/>
              </a:rPr>
              <a:t>ISO 20400: lo standard </a:t>
            </a:r>
            <a:r>
              <a:rPr lang="en-GB" altLang="en-US" sz="2800" dirty="0" err="1">
                <a:latin typeface="Trebuchet MS" panose="020B0603020202020204" pitchFamily="34" charset="0"/>
              </a:rPr>
              <a:t>creato</a:t>
            </a:r>
            <a:r>
              <a:rPr lang="en-GB" altLang="en-US" sz="2800" dirty="0">
                <a:latin typeface="Trebuchet MS" panose="020B0603020202020204" pitchFamily="34" charset="0"/>
              </a:rPr>
              <a:t> per </a:t>
            </a:r>
            <a:r>
              <a:rPr lang="en-GB" altLang="en-US" sz="2800" dirty="0" err="1">
                <a:latin typeface="Trebuchet MS" panose="020B0603020202020204" pitchFamily="34" charset="0"/>
              </a:rPr>
              <a:t>gli</a:t>
            </a:r>
            <a:r>
              <a:rPr lang="en-GB" altLang="en-US" sz="2800" dirty="0">
                <a:latin typeface="Trebuchet MS" panose="020B0603020202020204" pitchFamily="34" charset="0"/>
              </a:rPr>
              <a:t> </a:t>
            </a:r>
            <a:r>
              <a:rPr lang="en-GB" altLang="en-US" sz="2800" dirty="0" err="1">
                <a:latin typeface="Trebuchet MS" panose="020B0603020202020204" pitchFamily="34" charset="0"/>
              </a:rPr>
              <a:t>acqusiti</a:t>
            </a:r>
            <a:r>
              <a:rPr lang="en-GB" altLang="en-US" sz="2800" dirty="0">
                <a:latin typeface="Trebuchet MS" panose="020B0603020202020204" pitchFamily="34" charset="0"/>
              </a:rPr>
              <a:t>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85508" y="4371651"/>
            <a:ext cx="2092958" cy="369406"/>
          </a:xfrm>
          <a:prstGeom prst="roundRect">
            <a:avLst/>
          </a:prstGeom>
          <a:solidFill>
            <a:srgbClr val="7C267A">
              <a:lumMod val="75000"/>
            </a:srgbClr>
          </a:solidFill>
          <a:ln w="9525" cap="flat" cmpd="sng" algn="ctr">
            <a:solidFill>
              <a:srgbClr val="444953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r" defTabSz="390952">
              <a:defRPr/>
            </a:pPr>
            <a:r>
              <a:rPr lang="en-US" sz="1368" b="1" kern="0" dirty="0">
                <a:solidFill>
                  <a:prstClr val="white"/>
                </a:solidFill>
                <a:latin typeface="Calibri"/>
              </a:rPr>
              <a:t>5. </a:t>
            </a:r>
            <a:r>
              <a:rPr lang="en-US" sz="1368" b="1" kern="0" dirty="0">
                <a:solidFill>
                  <a:schemeClr val="bg1"/>
                </a:solidFill>
                <a:latin typeface="Calibri"/>
              </a:rPr>
              <a:t>POLITICHE/STRATEGIA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86084" y="5645724"/>
            <a:ext cx="2092958" cy="369406"/>
          </a:xfrm>
          <a:prstGeom prst="roundRect">
            <a:avLst/>
          </a:prstGeom>
          <a:solidFill>
            <a:srgbClr val="76923C">
              <a:lumMod val="75000"/>
            </a:srgbClr>
          </a:solidFill>
          <a:ln w="9525" cap="flat" cmpd="sng" algn="ctr">
            <a:solidFill>
              <a:srgbClr val="444953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r" defTabSz="390952">
              <a:defRPr/>
            </a:pPr>
            <a:r>
              <a:rPr lang="en-US" sz="1368" b="1" kern="0" dirty="0">
                <a:solidFill>
                  <a:prstClr val="white"/>
                </a:solidFill>
                <a:latin typeface="Calibri"/>
              </a:rPr>
              <a:t>7. PROCESSI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86084" y="5008688"/>
            <a:ext cx="2092958" cy="369406"/>
          </a:xfrm>
          <a:prstGeom prst="roundRect">
            <a:avLst/>
          </a:prstGeom>
          <a:solidFill>
            <a:srgbClr val="1275A5">
              <a:lumMod val="75000"/>
            </a:srgbClr>
          </a:solidFill>
          <a:ln w="9525" cap="flat" cmpd="sng" algn="ctr">
            <a:solidFill>
              <a:srgbClr val="444953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r" defTabSz="390952">
              <a:defRPr/>
            </a:pPr>
            <a:r>
              <a:rPr lang="en-US" sz="1368" b="1" kern="0" dirty="0">
                <a:solidFill>
                  <a:prstClr val="white"/>
                </a:solidFill>
                <a:latin typeface="Calibri"/>
              </a:rPr>
              <a:t>6. ORGANIZZAZIONE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84932" y="3097578"/>
            <a:ext cx="2109027" cy="369406"/>
          </a:xfrm>
          <a:prstGeom prst="roundRect">
            <a:avLst/>
          </a:prstGeom>
          <a:solidFill>
            <a:sysClr val="window" lastClr="FFFFFF"/>
          </a:solidFill>
          <a:ln w="9525" cap="flat" cmpd="sng" algn="ctr">
            <a:solidFill>
              <a:srgbClr val="444953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r" defTabSz="390952">
              <a:defRPr/>
            </a:pPr>
            <a:r>
              <a:rPr lang="en-US" sz="1368" b="1" kern="0" dirty="0">
                <a:solidFill>
                  <a:srgbClr val="444953"/>
                </a:solidFill>
                <a:latin typeface="Calibri"/>
              </a:rPr>
              <a:t>3. DEFINIZIONI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85508" y="2460541"/>
            <a:ext cx="2092958" cy="369406"/>
          </a:xfrm>
          <a:prstGeom prst="roundRect">
            <a:avLst/>
          </a:prstGeom>
          <a:solidFill>
            <a:sysClr val="window" lastClr="FFFFFF"/>
          </a:solidFill>
          <a:ln w="9525" cap="flat" cmpd="sng" algn="ctr">
            <a:solidFill>
              <a:srgbClr val="444953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r" defTabSz="390952">
              <a:defRPr/>
            </a:pPr>
            <a:r>
              <a:rPr lang="en-US" sz="1368" b="1" kern="0" dirty="0">
                <a:solidFill>
                  <a:srgbClr val="444953"/>
                </a:solidFill>
                <a:latin typeface="Calibri"/>
              </a:rPr>
              <a:t>2. NORMATIVA DI RIF.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84931" y="1823504"/>
            <a:ext cx="2092958" cy="369406"/>
          </a:xfrm>
          <a:prstGeom prst="roundRect">
            <a:avLst/>
          </a:prstGeom>
          <a:solidFill>
            <a:sysClr val="window" lastClr="FFFFFF"/>
          </a:solidFill>
          <a:ln w="9525" cap="flat" cmpd="sng" algn="ctr">
            <a:solidFill>
              <a:srgbClr val="444953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r" defTabSz="390952">
              <a:defRPr/>
            </a:pPr>
            <a:r>
              <a:rPr lang="en-US" sz="1368" b="1" kern="0" dirty="0">
                <a:solidFill>
                  <a:srgbClr val="444953"/>
                </a:solidFill>
                <a:latin typeface="Calibri"/>
              </a:rPr>
              <a:t>1. </a:t>
            </a:r>
            <a:r>
              <a:rPr lang="en-US" sz="1368" b="1" kern="0" dirty="0">
                <a:latin typeface="Calibri"/>
              </a:rPr>
              <a:t>AMBITO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86084" y="3734614"/>
            <a:ext cx="2092958" cy="369406"/>
          </a:xfrm>
          <a:prstGeom prst="roundRect">
            <a:avLst/>
          </a:prstGeom>
          <a:solidFill>
            <a:schemeClr val="tx2"/>
          </a:solidFill>
          <a:ln w="9525" cap="flat" cmpd="sng" algn="ctr">
            <a:solidFill>
              <a:srgbClr val="444953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r" defTabSz="390952">
              <a:defRPr/>
            </a:pPr>
            <a:r>
              <a:rPr lang="en-US" sz="1368" b="1" kern="0" dirty="0">
                <a:solidFill>
                  <a:prstClr val="white"/>
                </a:solidFill>
                <a:latin typeface="Calibri"/>
              </a:rPr>
              <a:t>4. ELEMENTI FONDAMENTALI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426960" y="1674099"/>
            <a:ext cx="5849005" cy="2245219"/>
            <a:chOff x="2426960" y="1674099"/>
            <a:chExt cx="5849005" cy="2245219"/>
          </a:xfrm>
        </p:grpSpPr>
        <p:cxnSp>
          <p:nvCxnSpPr>
            <p:cNvPr id="16" name="Straight Connector 15"/>
            <p:cNvCxnSpPr>
              <a:stCxn id="11" idx="3"/>
              <a:endCxn id="18" idx="1"/>
            </p:cNvCxnSpPr>
            <p:nvPr/>
          </p:nvCxnSpPr>
          <p:spPr>
            <a:xfrm flipV="1">
              <a:off x="2426960" y="2221430"/>
              <a:ext cx="1333068" cy="1697888"/>
            </a:xfrm>
            <a:prstGeom prst="line">
              <a:avLst/>
            </a:prstGeom>
            <a:noFill/>
            <a:ln w="9525" cap="flat" cmpd="sng" algn="ctr">
              <a:solidFill>
                <a:schemeClr val="tx2"/>
              </a:solidFill>
              <a:prstDash val="dash"/>
            </a:ln>
            <a:effectLst/>
          </p:spPr>
        </p:cxnSp>
        <p:sp>
          <p:nvSpPr>
            <p:cNvPr id="18" name="Rectangle 17"/>
            <p:cNvSpPr/>
            <p:nvPr/>
          </p:nvSpPr>
          <p:spPr>
            <a:xfrm>
              <a:off x="3760028" y="1823505"/>
              <a:ext cx="4494942" cy="79585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chemeClr val="tx2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781903">
                <a:defRPr/>
              </a:pPr>
              <a:endParaRPr lang="en-GB" sz="1368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3781023" y="2158717"/>
              <a:ext cx="844088" cy="451861"/>
            </a:xfrm>
            <a:prstGeom prst="round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61568" rIns="61568" rtlCol="0" anchor="ctr"/>
            <a:lstStyle/>
            <a:p>
              <a:pPr algn="ctr" defTabSz="781903">
                <a:defRPr/>
              </a:pPr>
              <a:r>
                <a:rPr lang="en-AU" sz="941" kern="0" dirty="0" err="1">
                  <a:solidFill>
                    <a:srgbClr val="444953"/>
                  </a:solidFill>
                  <a:latin typeface="Calibri"/>
                </a:rPr>
                <a:t>Gestione</a:t>
              </a:r>
              <a:r>
                <a:rPr lang="en-AU" sz="941" kern="0" dirty="0">
                  <a:solidFill>
                    <a:srgbClr val="444953"/>
                  </a:solidFill>
                  <a:latin typeface="Calibri"/>
                </a:rPr>
                <a:t> </a:t>
              </a:r>
              <a:r>
                <a:rPr lang="en-AU" sz="941" kern="0" dirty="0" err="1">
                  <a:solidFill>
                    <a:srgbClr val="444953"/>
                  </a:solidFill>
                  <a:latin typeface="Calibri"/>
                </a:rPr>
                <a:t>dei</a:t>
              </a:r>
              <a:r>
                <a:rPr lang="en-AU" sz="941" kern="0" dirty="0">
                  <a:solidFill>
                    <a:srgbClr val="444953"/>
                  </a:solidFill>
                  <a:latin typeface="Calibri"/>
                </a:rPr>
                <a:t> </a:t>
              </a:r>
              <a:r>
                <a:rPr lang="en-AU" sz="941" kern="0" dirty="0" err="1">
                  <a:solidFill>
                    <a:srgbClr val="444953"/>
                  </a:solidFill>
                  <a:latin typeface="Calibri"/>
                </a:rPr>
                <a:t>rischi</a:t>
              </a:r>
              <a:endParaRPr lang="en-GB" sz="941" kern="0" dirty="0">
                <a:solidFill>
                  <a:srgbClr val="444953"/>
                </a:solidFill>
                <a:latin typeface="Calibri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4697367" y="2158717"/>
              <a:ext cx="844088" cy="451861"/>
            </a:xfrm>
            <a:prstGeom prst="round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61568" rIns="61568" rtlCol="0" anchor="ctr"/>
            <a:lstStyle/>
            <a:p>
              <a:pPr algn="ctr" defTabSz="781903">
                <a:defRPr/>
              </a:pPr>
              <a:r>
                <a:rPr lang="en-AU" sz="941" kern="0" dirty="0">
                  <a:solidFill>
                    <a:srgbClr val="444953"/>
                  </a:solidFill>
                  <a:latin typeface="Calibri"/>
                </a:rPr>
                <a:t>Due diligence</a:t>
              </a:r>
              <a:endParaRPr lang="en-GB" sz="941" kern="0" dirty="0">
                <a:solidFill>
                  <a:srgbClr val="444953"/>
                </a:solidFill>
                <a:latin typeface="Calibri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5613712" y="2158717"/>
              <a:ext cx="844088" cy="451861"/>
            </a:xfrm>
            <a:prstGeom prst="round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61568" rIns="61568" rtlCol="0" anchor="ctr"/>
            <a:lstStyle/>
            <a:p>
              <a:pPr algn="ctr" defTabSz="781903">
                <a:defRPr/>
              </a:pPr>
              <a:r>
                <a:rPr lang="en-AU" sz="941" kern="0" dirty="0" err="1">
                  <a:solidFill>
                    <a:srgbClr val="444953"/>
                  </a:solidFill>
                  <a:latin typeface="Calibri"/>
                </a:rPr>
                <a:t>Definizione</a:t>
              </a:r>
              <a:r>
                <a:rPr lang="en-AU" sz="941" kern="0" dirty="0">
                  <a:solidFill>
                    <a:srgbClr val="444953"/>
                  </a:solidFill>
                  <a:latin typeface="Calibri"/>
                </a:rPr>
                <a:t> </a:t>
              </a:r>
              <a:r>
                <a:rPr lang="en-AU" sz="941" kern="0" dirty="0" err="1">
                  <a:solidFill>
                    <a:srgbClr val="444953"/>
                  </a:solidFill>
                  <a:latin typeface="Calibri"/>
                </a:rPr>
                <a:t>delle</a:t>
              </a:r>
              <a:r>
                <a:rPr lang="en-AU" sz="941" kern="0" dirty="0">
                  <a:solidFill>
                    <a:srgbClr val="444953"/>
                  </a:solidFill>
                  <a:latin typeface="Calibri"/>
                </a:rPr>
                <a:t> </a:t>
              </a:r>
              <a:r>
                <a:rPr lang="en-AU" sz="941" kern="0" dirty="0" err="1">
                  <a:solidFill>
                    <a:srgbClr val="444953"/>
                  </a:solidFill>
                  <a:latin typeface="Calibri"/>
                </a:rPr>
                <a:t>priorità</a:t>
              </a:r>
              <a:endParaRPr lang="en-GB" sz="941" kern="0" dirty="0">
                <a:solidFill>
                  <a:srgbClr val="444953"/>
                </a:solidFill>
                <a:latin typeface="Calibri"/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6530056" y="2158717"/>
              <a:ext cx="844088" cy="451861"/>
            </a:xfrm>
            <a:prstGeom prst="round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61568" rIns="61568" rtlCol="0" anchor="ctr"/>
            <a:lstStyle/>
            <a:p>
              <a:pPr algn="ctr" defTabSz="781903">
                <a:defRPr/>
              </a:pPr>
              <a:r>
                <a:rPr lang="en-AU" sz="941" kern="0" dirty="0" err="1">
                  <a:solidFill>
                    <a:srgbClr val="444953"/>
                  </a:solidFill>
                  <a:latin typeface="Calibri"/>
                </a:rPr>
                <a:t>Evitare</a:t>
              </a:r>
              <a:r>
                <a:rPr lang="en-AU" sz="941" kern="0" dirty="0">
                  <a:solidFill>
                    <a:srgbClr val="444953"/>
                  </a:solidFill>
                  <a:latin typeface="Calibri"/>
                </a:rPr>
                <a:t> la </a:t>
              </a:r>
              <a:r>
                <a:rPr lang="en-AU" sz="941" kern="0" dirty="0" err="1">
                  <a:solidFill>
                    <a:srgbClr val="444953"/>
                  </a:solidFill>
                  <a:latin typeface="Calibri"/>
                </a:rPr>
                <a:t>complicità</a:t>
              </a:r>
              <a:endParaRPr lang="en-GB" sz="941" kern="0" dirty="0">
                <a:solidFill>
                  <a:srgbClr val="444953"/>
                </a:solidFill>
                <a:latin typeface="Calibri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7431877" y="2159596"/>
              <a:ext cx="844088" cy="451861"/>
            </a:xfrm>
            <a:prstGeom prst="round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61568" rIns="61568" rtlCol="0" anchor="ctr"/>
            <a:lstStyle/>
            <a:p>
              <a:pPr algn="ctr" defTabSz="781903">
                <a:defRPr/>
              </a:pPr>
              <a:r>
                <a:rPr lang="en-AU" sz="941" kern="0" dirty="0" err="1">
                  <a:solidFill>
                    <a:srgbClr val="444953"/>
                  </a:solidFill>
                  <a:latin typeface="Calibri"/>
                </a:rPr>
                <a:t>Esercitare</a:t>
              </a:r>
              <a:r>
                <a:rPr lang="en-AU" sz="941" kern="0" dirty="0">
                  <a:solidFill>
                    <a:srgbClr val="444953"/>
                  </a:solidFill>
                  <a:latin typeface="Calibri"/>
                </a:rPr>
                <a:t> </a:t>
              </a:r>
              <a:r>
                <a:rPr lang="en-AU" sz="941" kern="0" dirty="0" err="1">
                  <a:solidFill>
                    <a:srgbClr val="444953"/>
                  </a:solidFill>
                  <a:latin typeface="Calibri"/>
                </a:rPr>
                <a:t>l’influenza</a:t>
              </a:r>
              <a:endParaRPr lang="en-GB" sz="941" kern="0" dirty="0">
                <a:solidFill>
                  <a:srgbClr val="444953"/>
                </a:solidFill>
                <a:latin typeface="Calibri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3908862" y="1761747"/>
              <a:ext cx="533236" cy="318639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781903">
                <a:defRPr/>
              </a:pPr>
              <a:endParaRPr lang="en-GB" sz="1368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4817127" y="1744196"/>
              <a:ext cx="533236" cy="318639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781903">
                <a:defRPr/>
              </a:pPr>
              <a:endParaRPr lang="en-GB" sz="1368" kern="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0892" y="1674099"/>
              <a:ext cx="533236" cy="529264"/>
            </a:xfrm>
            <a:prstGeom prst="rect">
              <a:avLst/>
            </a:prstGeom>
          </p:spPr>
        </p:pic>
        <p:sp>
          <p:nvSpPr>
            <p:cNvPr id="27" name="Oval 26"/>
            <p:cNvSpPr/>
            <p:nvPr/>
          </p:nvSpPr>
          <p:spPr>
            <a:xfrm>
              <a:off x="5749922" y="1732166"/>
              <a:ext cx="533236" cy="318639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781903">
                <a:defRPr/>
              </a:pPr>
              <a:endParaRPr lang="en-GB" sz="1368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6652333" y="1742769"/>
              <a:ext cx="533236" cy="318639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781903">
                <a:defRPr/>
              </a:pPr>
              <a:endParaRPr lang="en-GB" sz="1368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7574525" y="1730740"/>
              <a:ext cx="533236" cy="318639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781903">
                <a:defRPr/>
              </a:pPr>
              <a:endParaRPr lang="en-GB" sz="1368" kern="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4230" y="1692486"/>
              <a:ext cx="496186" cy="492490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38" t="19925" r="16095" b="19285"/>
            <a:stretch/>
          </p:blipFill>
          <p:spPr>
            <a:xfrm>
              <a:off x="4805089" y="1707183"/>
              <a:ext cx="710497" cy="463096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9862" y="1749717"/>
              <a:ext cx="491422" cy="37802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7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9968" y="1698876"/>
              <a:ext cx="489749" cy="486101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2426384" y="2805888"/>
            <a:ext cx="5828586" cy="1750466"/>
            <a:chOff x="1932257" y="2518649"/>
            <a:chExt cx="6816207" cy="2047073"/>
          </a:xfrm>
        </p:grpSpPr>
        <p:cxnSp>
          <p:nvCxnSpPr>
            <p:cNvPr id="35" name="Straight Connector 34"/>
            <p:cNvCxnSpPr>
              <a:stCxn id="8" idx="3"/>
              <a:endCxn id="37" idx="1"/>
            </p:cNvCxnSpPr>
            <p:nvPr/>
          </p:nvCxnSpPr>
          <p:spPr>
            <a:xfrm flipV="1">
              <a:off x="1932257" y="3158881"/>
              <a:ext cx="1559623" cy="1406841"/>
            </a:xfrm>
            <a:prstGeom prst="line">
              <a:avLst/>
            </a:prstGeom>
            <a:noFill/>
            <a:ln w="9525" cap="flat" cmpd="sng" algn="ctr">
              <a:solidFill>
                <a:srgbClr val="7C267A">
                  <a:lumMod val="75000"/>
                </a:srgbClr>
              </a:solidFill>
              <a:prstDash val="dash"/>
            </a:ln>
            <a:effectLst/>
          </p:spPr>
        </p:cxnSp>
        <p:grpSp>
          <p:nvGrpSpPr>
            <p:cNvPr id="36" name="Group 35"/>
            <p:cNvGrpSpPr/>
            <p:nvPr/>
          </p:nvGrpSpPr>
          <p:grpSpPr>
            <a:xfrm>
              <a:off x="3485199" y="2518649"/>
              <a:ext cx="5263265" cy="1149741"/>
              <a:chOff x="3485199" y="2518649"/>
              <a:chExt cx="5263265" cy="1149741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3491880" y="2693530"/>
                <a:ext cx="5256584" cy="930702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7C267A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781903">
                  <a:defRPr/>
                </a:pPr>
                <a:endParaRPr lang="en-GB" sz="1539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3485199" y="3163135"/>
                <a:ext cx="1310736" cy="4466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781903">
                  <a:defRPr/>
                </a:pPr>
                <a:r>
                  <a:rPr lang="en-AU" sz="941" kern="0" dirty="0" err="1">
                    <a:solidFill>
                      <a:srgbClr val="444953"/>
                    </a:solidFill>
                    <a:latin typeface="Calibri"/>
                  </a:rPr>
                  <a:t>Obiettivi</a:t>
                </a:r>
                <a:r>
                  <a:rPr lang="en-AU" sz="941" kern="0" dirty="0">
                    <a:solidFill>
                      <a:srgbClr val="444953"/>
                    </a:solidFill>
                    <a:latin typeface="Calibri"/>
                  </a:rPr>
                  <a:t> </a:t>
                </a:r>
              </a:p>
              <a:p>
                <a:pPr algn="ctr" defTabSz="781903">
                  <a:defRPr/>
                </a:pPr>
                <a:r>
                  <a:rPr lang="en-AU" sz="941" kern="0" dirty="0" err="1">
                    <a:solidFill>
                      <a:srgbClr val="444953"/>
                    </a:solidFill>
                    <a:latin typeface="Calibri"/>
                  </a:rPr>
                  <a:t>dell’organizzazione</a:t>
                </a:r>
                <a:endParaRPr lang="en-GB" sz="941" kern="0" dirty="0">
                  <a:solidFill>
                    <a:srgbClr val="444953"/>
                  </a:solidFill>
                  <a:latin typeface="Calibri"/>
                </a:endParaRP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5293458" y="3285368"/>
                <a:ext cx="1513197" cy="2772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781903">
                  <a:defRPr/>
                </a:pPr>
                <a:r>
                  <a:rPr lang="en-AU" sz="941" kern="0" dirty="0" err="1">
                    <a:solidFill>
                      <a:srgbClr val="444953"/>
                    </a:solidFill>
                    <a:latin typeface="Calibri"/>
                  </a:rPr>
                  <a:t>Contesto</a:t>
                </a:r>
                <a:r>
                  <a:rPr lang="en-AU" sz="941" kern="0" dirty="0">
                    <a:solidFill>
                      <a:srgbClr val="444953"/>
                    </a:solidFill>
                    <a:latin typeface="Calibri"/>
                  </a:rPr>
                  <a:t> </a:t>
                </a:r>
                <a:r>
                  <a:rPr lang="en-AU" sz="941" kern="0" dirty="0" err="1">
                    <a:solidFill>
                      <a:srgbClr val="444953"/>
                    </a:solidFill>
                    <a:latin typeface="Calibri"/>
                  </a:rPr>
                  <a:t>degli</a:t>
                </a:r>
                <a:r>
                  <a:rPr lang="en-AU" sz="941" kern="0" dirty="0">
                    <a:solidFill>
                      <a:srgbClr val="444953"/>
                    </a:solidFill>
                    <a:latin typeface="Calibri"/>
                  </a:rPr>
                  <a:t> </a:t>
                </a:r>
                <a:r>
                  <a:rPr lang="en-AU" sz="941" kern="0" dirty="0" err="1">
                    <a:solidFill>
                      <a:srgbClr val="444953"/>
                    </a:solidFill>
                    <a:latin typeface="Calibri"/>
                  </a:rPr>
                  <a:t>acquisti</a:t>
                </a:r>
                <a:endParaRPr lang="en-GB" sz="941" kern="0" dirty="0">
                  <a:solidFill>
                    <a:srgbClr val="444953"/>
                  </a:solidFill>
                  <a:latin typeface="Calibri"/>
                </a:endParaRP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7354446" y="3221781"/>
                <a:ext cx="1348229" cy="4466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781903">
                  <a:defRPr/>
                </a:pPr>
                <a:r>
                  <a:rPr lang="en-AU" sz="941" kern="0" dirty="0" err="1">
                    <a:solidFill>
                      <a:srgbClr val="444953"/>
                    </a:solidFill>
                    <a:latin typeface="Calibri"/>
                  </a:rPr>
                  <a:t>Strategia</a:t>
                </a:r>
                <a:r>
                  <a:rPr lang="en-AU" sz="941" kern="0" dirty="0">
                    <a:solidFill>
                      <a:srgbClr val="444953"/>
                    </a:solidFill>
                    <a:latin typeface="Calibri"/>
                  </a:rPr>
                  <a:t> di </a:t>
                </a:r>
              </a:p>
              <a:p>
                <a:pPr algn="ctr" defTabSz="781903">
                  <a:defRPr/>
                </a:pPr>
                <a:r>
                  <a:rPr lang="en-AU" sz="941" kern="0" dirty="0" err="1">
                    <a:solidFill>
                      <a:srgbClr val="444953"/>
                    </a:solidFill>
                    <a:latin typeface="Calibri"/>
                  </a:rPr>
                  <a:t>acquisto</a:t>
                </a:r>
                <a:r>
                  <a:rPr lang="en-AU" sz="941" kern="0" dirty="0">
                    <a:solidFill>
                      <a:srgbClr val="444953"/>
                    </a:solidFill>
                    <a:latin typeface="Calibri"/>
                  </a:rPr>
                  <a:t> </a:t>
                </a:r>
                <a:r>
                  <a:rPr lang="en-AU" sz="941" kern="0" dirty="0" err="1">
                    <a:solidFill>
                      <a:srgbClr val="444953"/>
                    </a:solidFill>
                    <a:latin typeface="Calibri"/>
                  </a:rPr>
                  <a:t>sostenibile</a:t>
                </a:r>
                <a:endParaRPr lang="en-GB" sz="941" kern="0" dirty="0">
                  <a:solidFill>
                    <a:srgbClr val="444953"/>
                  </a:solidFill>
                  <a:latin typeface="Calibri"/>
                </a:endParaRPr>
              </a:p>
            </p:txBody>
          </p:sp>
          <p:sp>
            <p:nvSpPr>
              <p:cNvPr id="41" name="Plus 40"/>
              <p:cNvSpPr/>
              <p:nvPr/>
            </p:nvSpPr>
            <p:spPr>
              <a:xfrm>
                <a:off x="4775309" y="2844990"/>
                <a:ext cx="491656" cy="528979"/>
              </a:xfrm>
              <a:prstGeom prst="mathPlus">
                <a:avLst>
                  <a:gd name="adj1" fmla="val 12075"/>
                </a:avLst>
              </a:prstGeom>
              <a:gradFill rotWithShape="1">
                <a:gsLst>
                  <a:gs pos="0">
                    <a:srgbClr val="7C267A">
                      <a:tint val="50000"/>
                      <a:satMod val="300000"/>
                    </a:srgbClr>
                  </a:gs>
                  <a:gs pos="35000">
                    <a:srgbClr val="7C267A">
                      <a:tint val="37000"/>
                      <a:satMod val="300000"/>
                    </a:srgbClr>
                  </a:gs>
                  <a:gs pos="100000">
                    <a:srgbClr val="7C267A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7C267A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algn="ctr" defTabSz="781903">
                  <a:defRPr/>
                </a:pPr>
                <a:endParaRPr lang="en-GB" sz="1539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2" name="Equal 41"/>
              <p:cNvSpPr/>
              <p:nvPr/>
            </p:nvSpPr>
            <p:spPr>
              <a:xfrm>
                <a:off x="6830723" y="2994092"/>
                <a:ext cx="452825" cy="297672"/>
              </a:xfrm>
              <a:prstGeom prst="mathEqual">
                <a:avLst>
                  <a:gd name="adj1" fmla="val 12595"/>
                  <a:gd name="adj2" fmla="val 38197"/>
                </a:avLst>
              </a:prstGeom>
              <a:gradFill rotWithShape="1">
                <a:gsLst>
                  <a:gs pos="0">
                    <a:srgbClr val="7C267A">
                      <a:tint val="50000"/>
                      <a:satMod val="300000"/>
                    </a:srgbClr>
                  </a:gs>
                  <a:gs pos="35000">
                    <a:srgbClr val="7C267A">
                      <a:tint val="37000"/>
                      <a:satMod val="300000"/>
                    </a:srgbClr>
                  </a:gs>
                  <a:gs pos="100000">
                    <a:srgbClr val="7C267A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7C267A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algn="ctr" defTabSz="781903">
                  <a:defRPr/>
                </a:pPr>
                <a:endParaRPr lang="en-GB" sz="1539" kern="0">
                  <a:solidFill>
                    <a:prstClr val="black"/>
                  </a:solidFill>
                  <a:latin typeface="Calibri"/>
                </a:endParaRPr>
              </a:p>
            </p:txBody>
          </p:sp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8" cstate="print">
                <a:duotone>
                  <a:srgbClr val="7C267A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12072" y="2574921"/>
                <a:ext cx="698838" cy="698838"/>
              </a:xfrm>
              <a:prstGeom prst="rect">
                <a:avLst/>
              </a:prstGeom>
            </p:spPr>
          </p:pic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9" cstate="print">
                <a:duotone>
                  <a:srgbClr val="7C267A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84706" y="2587249"/>
                <a:ext cx="875204" cy="667471"/>
              </a:xfrm>
              <a:prstGeom prst="rect">
                <a:avLst/>
              </a:prstGeom>
            </p:spPr>
          </p:pic>
          <p:pic>
            <p:nvPicPr>
              <p:cNvPr id="45" name="Picture 44"/>
              <p:cNvPicPr>
                <a:picLocks noChangeAspect="1"/>
              </p:cNvPicPr>
              <p:nvPr/>
            </p:nvPicPr>
            <p:blipFill>
              <a:blip r:embed="rId10" cstate="print">
                <a:duotone>
                  <a:srgbClr val="7C267A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83199" y="2518649"/>
                <a:ext cx="827184" cy="827184"/>
              </a:xfrm>
              <a:prstGeom prst="rect">
                <a:avLst/>
              </a:prstGeom>
            </p:spPr>
          </p:pic>
        </p:grpSp>
      </p:grpSp>
      <p:grpSp>
        <p:nvGrpSpPr>
          <p:cNvPr id="46" name="Group 45"/>
          <p:cNvGrpSpPr/>
          <p:nvPr/>
        </p:nvGrpSpPr>
        <p:grpSpPr>
          <a:xfrm>
            <a:off x="2426961" y="3974436"/>
            <a:ext cx="5828009" cy="1218955"/>
            <a:chOff x="1932931" y="3885201"/>
            <a:chExt cx="6815533" cy="1425500"/>
          </a:xfrm>
        </p:grpSpPr>
        <p:cxnSp>
          <p:nvCxnSpPr>
            <p:cNvPr id="47" name="Straight Connector 46"/>
            <p:cNvCxnSpPr>
              <a:stCxn id="10" idx="3"/>
              <a:endCxn id="49" idx="1"/>
            </p:cNvCxnSpPr>
            <p:nvPr/>
          </p:nvCxnSpPr>
          <p:spPr>
            <a:xfrm flipV="1">
              <a:off x="1932931" y="4482605"/>
              <a:ext cx="1558949" cy="828096"/>
            </a:xfrm>
            <a:prstGeom prst="line">
              <a:avLst/>
            </a:prstGeom>
            <a:noFill/>
            <a:ln w="9525" cap="flat" cmpd="sng" algn="ctr">
              <a:solidFill>
                <a:srgbClr val="1275A5">
                  <a:lumMod val="75000"/>
                </a:srgbClr>
              </a:solidFill>
              <a:prstDash val="dash"/>
            </a:ln>
            <a:effectLst/>
          </p:spPr>
        </p:cxnSp>
        <p:grpSp>
          <p:nvGrpSpPr>
            <p:cNvPr id="48" name="Group 47"/>
            <p:cNvGrpSpPr/>
            <p:nvPr/>
          </p:nvGrpSpPr>
          <p:grpSpPr>
            <a:xfrm>
              <a:off x="3491880" y="3885201"/>
              <a:ext cx="5256584" cy="1062755"/>
              <a:chOff x="3491880" y="3885201"/>
              <a:chExt cx="5256584" cy="1062755"/>
            </a:xfrm>
          </p:grpSpPr>
          <p:sp>
            <p:nvSpPr>
              <p:cNvPr id="49" name="Rectangle 48"/>
              <p:cNvSpPr/>
              <p:nvPr/>
            </p:nvSpPr>
            <p:spPr>
              <a:xfrm>
                <a:off x="3491880" y="4017254"/>
                <a:ext cx="5256584" cy="930702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1275A5">
                    <a:lumMod val="75000"/>
                  </a:srgbClr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781903">
                  <a:defRPr/>
                </a:pPr>
                <a:endParaRPr lang="en-GB" sz="1539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3513461" y="4626264"/>
                <a:ext cx="907694" cy="2772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781903">
                  <a:defRPr/>
                </a:pPr>
                <a:r>
                  <a:rPr lang="en-AU" sz="941" kern="0" dirty="0">
                    <a:solidFill>
                      <a:srgbClr val="444953"/>
                    </a:solidFill>
                    <a:latin typeface="Calibri"/>
                  </a:rPr>
                  <a:t>Governance</a:t>
                </a:r>
                <a:endParaRPr lang="en-GB" sz="941" kern="0" dirty="0">
                  <a:solidFill>
                    <a:srgbClr val="444953"/>
                  </a:solidFill>
                  <a:latin typeface="Calibri"/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4483949" y="4626264"/>
                <a:ext cx="680865" cy="2772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781903">
                  <a:defRPr/>
                </a:pPr>
                <a:r>
                  <a:rPr lang="en-AU" sz="941" kern="0" dirty="0" err="1">
                    <a:solidFill>
                      <a:srgbClr val="444953"/>
                    </a:solidFill>
                    <a:latin typeface="Calibri"/>
                  </a:rPr>
                  <a:t>Persone</a:t>
                </a:r>
                <a:endParaRPr lang="en-GB" sz="941" kern="0" dirty="0">
                  <a:solidFill>
                    <a:srgbClr val="444953"/>
                  </a:solidFill>
                  <a:latin typeface="Calibri"/>
                </a:endParaRP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5204707" y="4626264"/>
                <a:ext cx="958308" cy="2772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781903">
                  <a:defRPr/>
                </a:pPr>
                <a:r>
                  <a:rPr lang="en-AU" sz="941" kern="0" dirty="0">
                    <a:solidFill>
                      <a:srgbClr val="444953"/>
                    </a:solidFill>
                    <a:latin typeface="Calibri"/>
                  </a:rPr>
                  <a:t>Stakeholders</a:t>
                </a:r>
                <a:endParaRPr lang="en-GB" sz="941" kern="0" dirty="0">
                  <a:solidFill>
                    <a:srgbClr val="444953"/>
                  </a:solidFill>
                  <a:latin typeface="Calibri"/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6283640" y="4626264"/>
                <a:ext cx="639623" cy="2772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781903">
                  <a:defRPr/>
                </a:pPr>
                <a:r>
                  <a:rPr lang="en-AU" sz="941" kern="0" dirty="0" err="1">
                    <a:solidFill>
                      <a:srgbClr val="444953"/>
                    </a:solidFill>
                    <a:latin typeface="Calibri"/>
                  </a:rPr>
                  <a:t>Priorità</a:t>
                </a:r>
                <a:endParaRPr lang="en-GB" sz="941" kern="0" dirty="0">
                  <a:solidFill>
                    <a:srgbClr val="444953"/>
                  </a:solidFill>
                  <a:latin typeface="Calibri"/>
                </a:endParaRPr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7065608" y="4626264"/>
                <a:ext cx="780218" cy="2772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781903">
                  <a:defRPr/>
                </a:pPr>
                <a:r>
                  <a:rPr lang="en-AU" sz="941" kern="0" dirty="0">
                    <a:solidFill>
                      <a:srgbClr val="444953"/>
                    </a:solidFill>
                    <a:latin typeface="Calibri"/>
                  </a:rPr>
                  <a:t>Reporting</a:t>
                </a:r>
                <a:endParaRPr lang="en-GB" sz="941" kern="0" dirty="0">
                  <a:solidFill>
                    <a:srgbClr val="444953"/>
                  </a:solidFill>
                  <a:latin typeface="Calibri"/>
                </a:endParaRPr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8007110" y="4626264"/>
                <a:ext cx="665868" cy="2772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781903">
                  <a:defRPr/>
                </a:pPr>
                <a:r>
                  <a:rPr lang="en-AU" sz="941" kern="0" dirty="0" err="1">
                    <a:solidFill>
                      <a:srgbClr val="444953"/>
                    </a:solidFill>
                    <a:latin typeface="Calibri"/>
                  </a:rPr>
                  <a:t>Reclami</a:t>
                </a:r>
                <a:endParaRPr lang="en-GB" sz="941" kern="0" dirty="0">
                  <a:solidFill>
                    <a:srgbClr val="444953"/>
                  </a:solidFill>
                  <a:latin typeface="Calibri"/>
                </a:endParaRPr>
              </a:p>
            </p:txBody>
          </p:sp>
          <p:pic>
            <p:nvPicPr>
              <p:cNvPr id="56" name="Picture 55"/>
              <p:cNvPicPr>
                <a:picLocks noChangeAspect="1"/>
              </p:cNvPicPr>
              <p:nvPr/>
            </p:nvPicPr>
            <p:blipFill>
              <a:blip r:embed="rId11" cstate="print">
                <a:duotone>
                  <a:srgbClr val="1275A5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43521" y="3976339"/>
                <a:ext cx="597629" cy="603450"/>
              </a:xfrm>
              <a:prstGeom prst="rect">
                <a:avLst/>
              </a:prstGeom>
            </p:spPr>
          </p:pic>
          <p:pic>
            <p:nvPicPr>
              <p:cNvPr id="57" name="Picture 56"/>
              <p:cNvPicPr>
                <a:picLocks noChangeAspect="1"/>
              </p:cNvPicPr>
              <p:nvPr/>
            </p:nvPicPr>
            <p:blipFill>
              <a:blip r:embed="rId1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rgbClr val="1275A5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20627" y="3997551"/>
                <a:ext cx="583821" cy="578655"/>
              </a:xfrm>
              <a:prstGeom prst="rect">
                <a:avLst/>
              </a:prstGeom>
            </p:spPr>
          </p:pic>
          <p:pic>
            <p:nvPicPr>
              <p:cNvPr id="58" name="Picture 57"/>
              <p:cNvPicPr>
                <a:picLocks noChangeAspect="1"/>
              </p:cNvPicPr>
              <p:nvPr/>
            </p:nvPicPr>
            <p:blipFill>
              <a:blip r:embed="rId13" cstate="print">
                <a:duotone>
                  <a:srgbClr val="1275A5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44800" y="3990972"/>
                <a:ext cx="568282" cy="568282"/>
              </a:xfrm>
              <a:prstGeom prst="rect">
                <a:avLst/>
              </a:prstGeom>
            </p:spPr>
          </p:pic>
          <p:pic>
            <p:nvPicPr>
              <p:cNvPr id="59" name="Picture 58"/>
              <p:cNvPicPr>
                <a:picLocks noChangeAspect="1"/>
              </p:cNvPicPr>
              <p:nvPr/>
            </p:nvPicPr>
            <p:blipFill>
              <a:blip r:embed="rId14" cstate="print">
                <a:duotone>
                  <a:prstClr val="black"/>
                  <a:srgbClr val="1275A5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41145" y="3885201"/>
                <a:ext cx="839256" cy="754251"/>
              </a:xfrm>
              <a:prstGeom prst="rect">
                <a:avLst/>
              </a:prstGeom>
            </p:spPr>
          </p:pic>
          <p:pic>
            <p:nvPicPr>
              <p:cNvPr id="60" name="Picture 59"/>
              <p:cNvPicPr>
                <a:picLocks noChangeAspect="1"/>
              </p:cNvPicPr>
              <p:nvPr/>
            </p:nvPicPr>
            <p:blipFill>
              <a:blip r:embed="rId1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rgbClr val="1275A5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28255" y="3978366"/>
                <a:ext cx="657695" cy="657695"/>
              </a:xfrm>
              <a:prstGeom prst="rect">
                <a:avLst/>
              </a:prstGeom>
            </p:spPr>
          </p:pic>
          <p:pic>
            <p:nvPicPr>
              <p:cNvPr id="61" name="Picture 60"/>
              <p:cNvPicPr>
                <a:picLocks noChangeAspect="1"/>
              </p:cNvPicPr>
              <p:nvPr/>
            </p:nvPicPr>
            <p:blipFill>
              <a:blip r:embed="rId16" cstate="print">
                <a:duotone>
                  <a:srgbClr val="1275A5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51688" y="4031593"/>
                <a:ext cx="606004" cy="531852"/>
              </a:xfrm>
              <a:prstGeom prst="rect">
                <a:avLst/>
              </a:prstGeom>
            </p:spPr>
          </p:pic>
        </p:grpSp>
      </p:grpSp>
      <p:grpSp>
        <p:nvGrpSpPr>
          <p:cNvPr id="2" name="Group 1"/>
          <p:cNvGrpSpPr/>
          <p:nvPr/>
        </p:nvGrpSpPr>
        <p:grpSpPr>
          <a:xfrm>
            <a:off x="2426961" y="5051408"/>
            <a:ext cx="5828009" cy="963723"/>
            <a:chOff x="2426961" y="5051408"/>
            <a:chExt cx="5828009" cy="963723"/>
          </a:xfrm>
        </p:grpSpPr>
        <p:sp>
          <p:nvSpPr>
            <p:cNvPr id="63" name="Rectangle 62"/>
            <p:cNvSpPr/>
            <p:nvPr/>
          </p:nvSpPr>
          <p:spPr>
            <a:xfrm>
              <a:off x="3760029" y="5219281"/>
              <a:ext cx="4494941" cy="79585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76923C">
                  <a:lumMod val="75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781903">
                <a:defRPr/>
              </a:pPr>
              <a:endParaRPr lang="en-GB" sz="1539" kern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64" name="Straight Connector 63"/>
            <p:cNvCxnSpPr>
              <a:stCxn id="9" idx="3"/>
              <a:endCxn id="63" idx="1"/>
            </p:cNvCxnSpPr>
            <p:nvPr/>
          </p:nvCxnSpPr>
          <p:spPr>
            <a:xfrm flipV="1">
              <a:off x="2426961" y="5617206"/>
              <a:ext cx="1333068" cy="213222"/>
            </a:xfrm>
            <a:prstGeom prst="line">
              <a:avLst/>
            </a:prstGeom>
            <a:noFill/>
            <a:ln w="9525" cap="flat" cmpd="sng" algn="ctr">
              <a:solidFill>
                <a:schemeClr val="accent6">
                  <a:lumMod val="75000"/>
                </a:schemeClr>
              </a:solidFill>
              <a:prstDash val="dash"/>
            </a:ln>
            <a:effectLst/>
          </p:spPr>
        </p:cxnSp>
        <p:sp>
          <p:nvSpPr>
            <p:cNvPr id="65" name="Chevron 64"/>
            <p:cNvSpPr/>
            <p:nvPr/>
          </p:nvSpPr>
          <p:spPr>
            <a:xfrm>
              <a:off x="4059928" y="5558815"/>
              <a:ext cx="1363128" cy="346121"/>
            </a:xfrm>
            <a:prstGeom prst="chevron">
              <a:avLst/>
            </a:prstGeom>
            <a:solidFill>
              <a:srgbClr val="76923C">
                <a:lumMod val="60000"/>
                <a:lumOff val="40000"/>
              </a:srgbClr>
            </a:soli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781903">
                <a:defRPr/>
              </a:pPr>
              <a:r>
                <a:rPr lang="en-AU" sz="1197" kern="0" dirty="0" err="1">
                  <a:solidFill>
                    <a:srgbClr val="444953">
                      <a:lumMod val="75000"/>
                    </a:srgbClr>
                  </a:solidFill>
                  <a:latin typeface="Segoe Print" pitchFamily="2" charset="0"/>
                </a:rPr>
                <a:t>pianificare</a:t>
              </a:r>
              <a:endParaRPr lang="en-GB" sz="1197" kern="0" dirty="0">
                <a:solidFill>
                  <a:srgbClr val="444953">
                    <a:lumMod val="75000"/>
                  </a:srgbClr>
                </a:solidFill>
                <a:latin typeface="Segoe Print" pitchFamily="2" charset="0"/>
              </a:endParaRPr>
            </a:p>
          </p:txBody>
        </p:sp>
        <p:sp>
          <p:nvSpPr>
            <p:cNvPr id="66" name="Chevron 65"/>
            <p:cNvSpPr/>
            <p:nvPr/>
          </p:nvSpPr>
          <p:spPr>
            <a:xfrm>
              <a:off x="5355900" y="5559315"/>
              <a:ext cx="1363128" cy="345621"/>
            </a:xfrm>
            <a:prstGeom prst="chevron">
              <a:avLst/>
            </a:prstGeom>
            <a:solidFill>
              <a:srgbClr val="76923C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781903">
                <a:defRPr/>
              </a:pPr>
              <a:r>
                <a:rPr lang="en-AU" sz="1197" kern="0" dirty="0" err="1">
                  <a:solidFill>
                    <a:srgbClr val="444953">
                      <a:lumMod val="75000"/>
                    </a:srgbClr>
                  </a:solidFill>
                  <a:latin typeface="Segoe Print" pitchFamily="2" charset="0"/>
                </a:rPr>
                <a:t>acquistare</a:t>
              </a:r>
              <a:endParaRPr lang="en-GB" sz="1197" kern="0" dirty="0">
                <a:solidFill>
                  <a:srgbClr val="444953">
                    <a:lumMod val="75000"/>
                  </a:srgbClr>
                </a:solidFill>
                <a:latin typeface="Segoe Print" pitchFamily="2" charset="0"/>
              </a:endParaRPr>
            </a:p>
          </p:txBody>
        </p:sp>
        <p:sp>
          <p:nvSpPr>
            <p:cNvPr id="67" name="Chevron 66"/>
            <p:cNvSpPr/>
            <p:nvPr/>
          </p:nvSpPr>
          <p:spPr>
            <a:xfrm>
              <a:off x="6645543" y="5559315"/>
              <a:ext cx="1363128" cy="345621"/>
            </a:xfrm>
            <a:prstGeom prst="chevron">
              <a:avLst/>
            </a:prstGeom>
            <a:solidFill>
              <a:srgbClr val="76923C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781903">
                <a:defRPr/>
              </a:pPr>
              <a:r>
                <a:rPr lang="en-AU" sz="1197" kern="0" dirty="0" err="1">
                  <a:solidFill>
                    <a:srgbClr val="444953">
                      <a:lumMod val="75000"/>
                    </a:srgbClr>
                  </a:solidFill>
                  <a:latin typeface="Segoe Print" pitchFamily="2" charset="0"/>
                </a:rPr>
                <a:t>gestire</a:t>
              </a:r>
              <a:endParaRPr lang="en-GB" sz="1197" kern="0" dirty="0">
                <a:solidFill>
                  <a:srgbClr val="444953">
                    <a:lumMod val="75000"/>
                  </a:srgbClr>
                </a:solidFill>
                <a:latin typeface="Segoe Print" pitchFamily="2" charset="0"/>
              </a:endParaRPr>
            </a:p>
          </p:txBody>
        </p:sp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17" cstate="print">
              <a:duotone>
                <a:srgbClr val="76923C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1837" y="5081120"/>
              <a:ext cx="466741" cy="466741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18" cstate="print">
              <a:duotone>
                <a:srgbClr val="76923C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2248" y="5076843"/>
              <a:ext cx="456082" cy="456082"/>
            </a:xfrm>
            <a:prstGeom prst="rect">
              <a:avLst/>
            </a:prstGeom>
          </p:spPr>
        </p:pic>
        <p:sp>
          <p:nvSpPr>
            <p:cNvPr id="70" name="Oval 69"/>
            <p:cNvSpPr/>
            <p:nvPr/>
          </p:nvSpPr>
          <p:spPr>
            <a:xfrm>
              <a:off x="6961905" y="5088873"/>
              <a:ext cx="533236" cy="318639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781903">
                <a:defRPr/>
              </a:pPr>
              <a:endParaRPr lang="en-GB" sz="1368" kern="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19" cstate="print">
              <a:duotone>
                <a:srgbClr val="76923C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942324" y="5051408"/>
              <a:ext cx="554171" cy="554171"/>
            </a:xfrm>
            <a:prstGeom prst="rect">
              <a:avLst/>
            </a:prstGeom>
          </p:spPr>
        </p:pic>
      </p:grpSp>
      <p:sp>
        <p:nvSpPr>
          <p:cNvPr id="72" name="TextBox 71"/>
          <p:cNvSpPr txBox="1"/>
          <p:nvPr/>
        </p:nvSpPr>
        <p:spPr>
          <a:xfrm>
            <a:off x="1612569" y="999233"/>
            <a:ext cx="5519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dirty="0" err="1"/>
              <a:t>Versione</a:t>
            </a:r>
            <a:r>
              <a:rPr lang="en-AU" sz="2000" dirty="0"/>
              <a:t> finale – </a:t>
            </a:r>
            <a:r>
              <a:rPr lang="en-AU" sz="2000" dirty="0" err="1"/>
              <a:t>Estratti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22366589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23670" y="6306051"/>
            <a:ext cx="2133962" cy="34344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3F1066-BC97-4A0F-9612-333FA13CB625}" type="slidenum">
              <a:rPr lang="en-GB"/>
              <a:pPr>
                <a:defRPr/>
              </a:pPr>
              <a:t>17</a:t>
            </a:fld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86206" y="243953"/>
            <a:ext cx="8229057" cy="800914"/>
          </a:xfrm>
        </p:spPr>
        <p:txBody>
          <a:bodyPr/>
          <a:lstStyle/>
          <a:p>
            <a:r>
              <a:rPr lang="en-GB" altLang="en-US" sz="2800" dirty="0">
                <a:latin typeface="Trebuchet MS" panose="020B0603020202020204" pitchFamily="34" charset="0"/>
              </a:rPr>
              <a:t>ISO 20400: </a:t>
            </a:r>
            <a:r>
              <a:rPr lang="en-GB" altLang="en-US" sz="2800" dirty="0" err="1">
                <a:latin typeface="Trebuchet MS" panose="020B0603020202020204" pitchFamily="34" charset="0"/>
              </a:rPr>
              <a:t>i</a:t>
            </a:r>
            <a:r>
              <a:rPr lang="en-GB" altLang="en-US" sz="2800" dirty="0">
                <a:latin typeface="Trebuchet MS" panose="020B0603020202020204" pitchFamily="34" charset="0"/>
              </a:rPr>
              <a:t> </a:t>
            </a:r>
            <a:r>
              <a:rPr lang="en-GB" altLang="en-US" sz="2800" dirty="0" err="1">
                <a:latin typeface="Trebuchet MS" panose="020B0603020202020204" pitchFamily="34" charset="0"/>
              </a:rPr>
              <a:t>benefici</a:t>
            </a:r>
            <a:endParaRPr lang="en-GB" altLang="en-US" sz="2800" dirty="0">
              <a:latin typeface="Trebuchet MS" panose="020B0603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7544" y="1097838"/>
            <a:ext cx="8047719" cy="537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5000"/>
              </a:lnSpc>
              <a:spcAft>
                <a:spcPts val="1200"/>
              </a:spcAft>
              <a:buSzPct val="125000"/>
              <a:buBlip>
                <a:blip r:embed="rId3"/>
              </a:buBlip>
            </a:pP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Disporre di un concreto quadro normativo per permettere alle funzioni acquisti, CSR e tutte altre funzioni fondamentali di collaborare insieme;   </a:t>
            </a:r>
          </a:p>
          <a:p>
            <a:pPr marL="342900" indent="-342900">
              <a:lnSpc>
                <a:spcPct val="115000"/>
              </a:lnSpc>
              <a:spcAft>
                <a:spcPts val="1200"/>
              </a:spcAft>
              <a:buSzPct val="125000"/>
              <a:buBlip>
                <a:blip r:embed="rId3"/>
              </a:buBlip>
            </a:pP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Proteggere la reputazione aziendale gestendo efficacemente i rischi relativi alla sostenibilità ambientale, sociale ed etica delle catene di fornitura;</a:t>
            </a:r>
          </a:p>
          <a:p>
            <a:pPr marL="342900" lvl="0" indent="-342900">
              <a:lnSpc>
                <a:spcPct val="115000"/>
              </a:lnSpc>
              <a:spcAft>
                <a:spcPts val="1200"/>
              </a:spcAft>
              <a:buSzPct val="125000"/>
              <a:buBlip>
                <a:blip r:embed="rId3"/>
              </a:buBlip>
            </a:pP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Anticipare i futuri requisiti dei clienti e dei regolatori</a:t>
            </a:r>
          </a:p>
          <a:p>
            <a:pPr marL="342900" lvl="0" indent="-342900">
              <a:lnSpc>
                <a:spcPct val="115000"/>
              </a:lnSpc>
              <a:spcAft>
                <a:spcPts val="1200"/>
              </a:spcAft>
              <a:buSzPct val="125000"/>
              <a:buBlip>
                <a:blip r:embed="rId3"/>
              </a:buBlip>
            </a:pP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Ottenere un vantaggio competitivo nel settore di mercato di appartenenza cogliendo le opportunità di innovazione</a:t>
            </a:r>
          </a:p>
          <a:p>
            <a:pPr marL="342900" lvl="0" indent="-342900">
              <a:lnSpc>
                <a:spcPct val="115000"/>
              </a:lnSpc>
              <a:spcAft>
                <a:spcPts val="1200"/>
              </a:spcAft>
              <a:buSzPct val="125000"/>
              <a:buBlip>
                <a:blip r:embed="rId3"/>
              </a:buBlip>
            </a:pP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Dimostrare l'impegno nella gestione della catena di fornitura in ambito GRI, DJSI oppure in altri indici</a:t>
            </a:r>
          </a:p>
        </p:txBody>
      </p:sp>
    </p:spTree>
    <p:extLst>
      <p:ext uri="{BB962C8B-B14F-4D97-AF65-F5344CB8AC3E}">
        <p14:creationId xmlns:p14="http://schemas.microsoft.com/office/powerpoint/2010/main" val="16530602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682805"/>
            <a:ext cx="5616624" cy="212456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4275093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dirty="0" err="1">
                <a:solidFill>
                  <a:srgbClr val="555555"/>
                </a:solidFill>
                <a:latin typeface="Montserrat"/>
              </a:rPr>
              <a:t>Creata</a:t>
            </a:r>
            <a:r>
              <a:rPr lang="en-AU" sz="2800" dirty="0">
                <a:solidFill>
                  <a:srgbClr val="555555"/>
                </a:solidFill>
                <a:latin typeface="Montserrat"/>
              </a:rPr>
              <a:t> per la </a:t>
            </a:r>
            <a:r>
              <a:rPr lang="en-AU" sz="2800" dirty="0" err="1">
                <a:solidFill>
                  <a:srgbClr val="555555"/>
                </a:solidFill>
                <a:latin typeface="Montserrat"/>
              </a:rPr>
              <a:t>comunità</a:t>
            </a:r>
            <a:r>
              <a:rPr lang="en-AU" sz="2800" dirty="0">
                <a:solidFill>
                  <a:srgbClr val="555555"/>
                </a:solidFill>
                <a:latin typeface="Montserrat"/>
              </a:rPr>
              <a:t> ISO 20400</a:t>
            </a:r>
          </a:p>
          <a:p>
            <a:pPr algn="ctr"/>
            <a:r>
              <a:rPr lang="en-AU" sz="2800" dirty="0" err="1">
                <a:solidFill>
                  <a:srgbClr val="555555"/>
                </a:solidFill>
                <a:latin typeface="Montserrat"/>
              </a:rPr>
              <a:t>dalla</a:t>
            </a:r>
            <a:r>
              <a:rPr lang="en-AU" sz="2800" dirty="0">
                <a:solidFill>
                  <a:srgbClr val="555555"/>
                </a:solidFill>
                <a:latin typeface="Montserrat"/>
              </a:rPr>
              <a:t> </a:t>
            </a:r>
            <a:r>
              <a:rPr lang="en-AU" sz="2800" dirty="0" err="1">
                <a:solidFill>
                  <a:srgbClr val="555555"/>
                </a:solidFill>
                <a:latin typeface="Montserrat"/>
              </a:rPr>
              <a:t>comunità</a:t>
            </a:r>
            <a:r>
              <a:rPr lang="en-AU" sz="2800" dirty="0">
                <a:solidFill>
                  <a:srgbClr val="555555"/>
                </a:solidFill>
                <a:latin typeface="Montserrat"/>
              </a:rPr>
              <a:t> ISO 20400</a:t>
            </a:r>
          </a:p>
        </p:txBody>
      </p:sp>
    </p:spTree>
    <p:extLst>
      <p:ext uri="{BB962C8B-B14F-4D97-AF65-F5344CB8AC3E}">
        <p14:creationId xmlns:p14="http://schemas.microsoft.com/office/powerpoint/2010/main" val="3443419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53"/>
          <a:stretch/>
        </p:blipFill>
        <p:spPr>
          <a:xfrm>
            <a:off x="0" y="-27384"/>
            <a:ext cx="9185071" cy="6885384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03A94-A7DE-4AA0-ACC8-585A7162920A}" type="slidenum">
              <a:rPr lang="fr-BE" smtClean="0"/>
              <a:t>2</a:t>
            </a:fld>
            <a:endParaRPr lang="fr-BE"/>
          </a:p>
        </p:txBody>
      </p:sp>
      <p:sp>
        <p:nvSpPr>
          <p:cNvPr id="7" name="Rectangle 6"/>
          <p:cNvSpPr/>
          <p:nvPr/>
        </p:nvSpPr>
        <p:spPr>
          <a:xfrm>
            <a:off x="-1" y="4077072"/>
            <a:ext cx="918507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>
              <a:defRPr/>
            </a:pPr>
            <a:r>
              <a:rPr lang="it-IT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Perché uno standard ISO </a:t>
            </a:r>
          </a:p>
          <a:p>
            <a:pPr algn="ctr" fontAlgn="b">
              <a:defRPr/>
            </a:pPr>
            <a:r>
              <a:rPr lang="it-IT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per gli acquisti sostenibili?</a:t>
            </a:r>
            <a:endParaRPr lang="en-AU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ea typeface="Gulim" panose="020B0600000101010101" pitchFamily="34" charset="-127"/>
              <a:cs typeface="Aharoni" panose="02010803020104030203" pitchFamily="2" charset="-79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122" y="162685"/>
            <a:ext cx="1210804" cy="458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34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47"/>
          <p:cNvSpPr>
            <a:spLocks noGrp="1"/>
          </p:cNvSpPr>
          <p:nvPr>
            <p:ph type="title"/>
          </p:nvPr>
        </p:nvSpPr>
        <p:spPr>
          <a:xfrm>
            <a:off x="251520" y="328652"/>
            <a:ext cx="7416824" cy="404764"/>
          </a:xfrm>
        </p:spPr>
        <p:txBody>
          <a:bodyPr/>
          <a:lstStyle/>
          <a:p>
            <a:r>
              <a:rPr lang="it-IT" sz="2000" dirty="0">
                <a:solidFill>
                  <a:schemeClr val="tx1"/>
                </a:solidFill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Le aziende spendono generalmente più della metà del loro fatturato annuale in acquisto di beni, servizi e materiali</a:t>
            </a:r>
            <a:endParaRPr lang="en-AU" sz="2000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9512" y="5789011"/>
            <a:ext cx="8424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>
              <a:defRPr/>
            </a:pPr>
            <a:r>
              <a:rPr lang="it-IT" sz="2000" dirty="0">
                <a:solidFill>
                  <a:schemeClr val="tx2"/>
                </a:solidFill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Gli obiettivi di sostenibilità non possono essere raggiunti senza il contributo della catena di fornitura.</a:t>
            </a:r>
            <a:endParaRPr lang="en-AU" sz="2000" dirty="0">
              <a:solidFill>
                <a:schemeClr val="tx2"/>
              </a:solidFill>
              <a:latin typeface="Trebuchet MS" panose="020B0603020202020204" pitchFamily="34" charset="0"/>
              <a:ea typeface="Gulim" panose="020B0600000101010101" pitchFamily="34" charset="-127"/>
              <a:cs typeface="Aharoni" panose="02010803020104030203" pitchFamily="2" charset="-79"/>
            </a:endParaRPr>
          </a:p>
        </p:txBody>
      </p:sp>
      <p:sp>
        <p:nvSpPr>
          <p:cNvPr id="6" name="Oval 5"/>
          <p:cNvSpPr/>
          <p:nvPr/>
        </p:nvSpPr>
        <p:spPr>
          <a:xfrm>
            <a:off x="769667" y="2583908"/>
            <a:ext cx="1879388" cy="1800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600" dirty="0"/>
              <a:t>100%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3398" y="2051556"/>
            <a:ext cx="2366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 err="1"/>
              <a:t>Fatturato</a:t>
            </a:r>
            <a:r>
              <a:rPr lang="en-AU" dirty="0"/>
              <a:t> </a:t>
            </a:r>
            <a:r>
              <a:rPr lang="en-AU" dirty="0" err="1"/>
              <a:t>dell’azienda</a:t>
            </a:r>
            <a:endParaRPr lang="en-AU" dirty="0"/>
          </a:p>
        </p:txBody>
      </p:sp>
      <p:grpSp>
        <p:nvGrpSpPr>
          <p:cNvPr id="2" name="Group 1"/>
          <p:cNvGrpSpPr/>
          <p:nvPr/>
        </p:nvGrpSpPr>
        <p:grpSpPr>
          <a:xfrm>
            <a:off x="4802126" y="1124744"/>
            <a:ext cx="3423969" cy="1800000"/>
            <a:chOff x="5092565" y="620688"/>
            <a:chExt cx="3423969" cy="1800000"/>
          </a:xfrm>
        </p:grpSpPr>
        <p:sp>
          <p:nvSpPr>
            <p:cNvPr id="3" name="Pie 2"/>
            <p:cNvSpPr/>
            <p:nvPr/>
          </p:nvSpPr>
          <p:spPr>
            <a:xfrm>
              <a:off x="5092565" y="620688"/>
              <a:ext cx="1823163" cy="1800000"/>
            </a:xfrm>
            <a:prstGeom prst="pie">
              <a:avLst>
                <a:gd name="adj1" fmla="val 5447618"/>
                <a:gd name="adj2" fmla="val 15171997"/>
              </a:avLst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schemeClr val="tx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852238" y="1368108"/>
              <a:ext cx="266429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dirty="0"/>
                <a:t>Quota media </a:t>
              </a:r>
            </a:p>
            <a:p>
              <a:pPr algn="ctr"/>
              <a:r>
                <a:rPr lang="en-AU" dirty="0" err="1"/>
                <a:t>della</a:t>
              </a:r>
              <a:r>
                <a:rPr lang="en-AU" dirty="0"/>
                <a:t> </a:t>
              </a:r>
              <a:r>
                <a:rPr lang="en-AU" dirty="0" err="1"/>
                <a:t>spesa</a:t>
              </a:r>
              <a:r>
                <a:rPr lang="en-AU" dirty="0"/>
                <a:t> </a:t>
              </a:r>
              <a:r>
                <a:rPr lang="en-AU" dirty="0" err="1"/>
                <a:t>interna</a:t>
              </a:r>
              <a:r>
                <a:rPr lang="en-AU" dirty="0"/>
                <a:t> </a:t>
              </a:r>
              <a:r>
                <a:rPr lang="en-AU" dirty="0" err="1"/>
                <a:t>dell’azienda</a:t>
              </a:r>
              <a:endParaRPr lang="en-AU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225151" y="1362532"/>
              <a:ext cx="71526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AU" sz="2400" dirty="0">
                  <a:solidFill>
                    <a:prstClr val="white"/>
                  </a:solidFill>
                </a:rPr>
                <a:t>40%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211960" y="3633849"/>
            <a:ext cx="3895534" cy="1800000"/>
            <a:chOff x="5140554" y="2882354"/>
            <a:chExt cx="3895534" cy="1800000"/>
          </a:xfrm>
        </p:grpSpPr>
        <p:sp>
          <p:nvSpPr>
            <p:cNvPr id="16" name="TextBox 15"/>
            <p:cNvSpPr txBox="1"/>
            <p:nvPr/>
          </p:nvSpPr>
          <p:spPr>
            <a:xfrm>
              <a:off x="6963717" y="3134635"/>
              <a:ext cx="207237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dirty="0"/>
                <a:t>Quota media </a:t>
              </a:r>
            </a:p>
            <a:p>
              <a:pPr algn="ctr"/>
              <a:r>
                <a:rPr lang="en-AU" dirty="0"/>
                <a:t>del </a:t>
              </a:r>
              <a:r>
                <a:rPr lang="en-AU" dirty="0" err="1"/>
                <a:t>fatturato</a:t>
              </a:r>
              <a:r>
                <a:rPr lang="en-AU" dirty="0"/>
                <a:t> acquisti </a:t>
              </a:r>
            </a:p>
            <a:p>
              <a:pPr algn="ctr"/>
              <a:r>
                <a:rPr lang="en-AU" dirty="0" err="1"/>
                <a:t>dell’azienda</a:t>
              </a:r>
              <a:endParaRPr lang="en-AU" dirty="0"/>
            </a:p>
          </p:txBody>
        </p:sp>
        <p:sp>
          <p:nvSpPr>
            <p:cNvPr id="19" name="Pie 18"/>
            <p:cNvSpPr/>
            <p:nvPr/>
          </p:nvSpPr>
          <p:spPr>
            <a:xfrm>
              <a:off x="5140554" y="2882354"/>
              <a:ext cx="1823163" cy="1800000"/>
            </a:xfrm>
            <a:prstGeom prst="pie">
              <a:avLst>
                <a:gd name="adj1" fmla="val 16209030"/>
                <a:gd name="adj2" fmla="val 6838674"/>
              </a:avLst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schemeClr val="tx1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043140" y="3548578"/>
              <a:ext cx="89479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AU" sz="3200" dirty="0">
                  <a:solidFill>
                    <a:prstClr val="white"/>
                  </a:solidFill>
                </a:rPr>
                <a:t>60%</a:t>
              </a:r>
            </a:p>
          </p:txBody>
        </p:sp>
      </p:grpSp>
      <p:cxnSp>
        <p:nvCxnSpPr>
          <p:cNvPr id="11" name="Elbow Connector 10"/>
          <p:cNvCxnSpPr>
            <a:stCxn id="6" idx="6"/>
          </p:cNvCxnSpPr>
          <p:nvPr/>
        </p:nvCxnSpPr>
        <p:spPr>
          <a:xfrm flipV="1">
            <a:off x="2649055" y="2189485"/>
            <a:ext cx="2153071" cy="1294423"/>
          </a:xfrm>
          <a:prstGeom prst="bentConnector3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>
            <a:stCxn id="6" idx="6"/>
          </p:cNvCxnSpPr>
          <p:nvPr/>
        </p:nvCxnSpPr>
        <p:spPr>
          <a:xfrm>
            <a:off x="2649055" y="3483908"/>
            <a:ext cx="2153071" cy="1153849"/>
          </a:xfrm>
          <a:prstGeom prst="bentConnector3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431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/>
          </p:cNvSpPr>
          <p:nvPr>
            <p:ph type="title"/>
          </p:nvPr>
        </p:nvSpPr>
        <p:spPr>
          <a:xfrm>
            <a:off x="336980" y="64825"/>
            <a:ext cx="7057302" cy="688290"/>
          </a:xfrm>
        </p:spPr>
        <p:txBody>
          <a:bodyPr/>
          <a:lstStyle/>
          <a:p>
            <a:r>
              <a:rPr lang="it-IT" sz="2000" dirty="0">
                <a:latin typeface="Trebuchet MS" panose="020B0603020202020204" pitchFamily="34" charset="0"/>
              </a:rPr>
              <a:t>La funzione Acquisti ha un ruolo fondamentale per la gestione delle catene di fornitura dell’azienda.</a:t>
            </a:r>
            <a:endParaRPr lang="en-GB" sz="2000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970678" y="6514557"/>
            <a:ext cx="2133962" cy="34344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3F1066-BC97-4A0F-9612-333FA13CB625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3541336" y="1298981"/>
            <a:ext cx="2088232" cy="2016224"/>
          </a:xfrm>
          <a:prstGeom prst="ellipse">
            <a:avLst/>
          </a:prstGeom>
          <a:solidFill>
            <a:srgbClr val="31B885"/>
          </a:solidFill>
          <a:ln w="25400" cap="flat" cmpd="sng" algn="ctr">
            <a:solidFill>
              <a:srgbClr val="31B885">
                <a:shade val="50000"/>
              </a:srgbClr>
            </a:solidFill>
            <a:prstDash val="solid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433324" y="3435508"/>
            <a:ext cx="259228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400" dirty="0" err="1">
                <a:solidFill>
                  <a:srgbClr val="31B885"/>
                </a:solidFill>
                <a:latin typeface="Arial"/>
              </a:rPr>
              <a:t>Persone</a:t>
            </a:r>
            <a:r>
              <a:rPr lang="en-US" sz="1400" dirty="0">
                <a:solidFill>
                  <a:srgbClr val="31B885"/>
                </a:solidFill>
                <a:latin typeface="Arial"/>
              </a:rPr>
              <a:t> con </a:t>
            </a:r>
            <a:r>
              <a:rPr lang="en-US" sz="1400" dirty="0" err="1">
                <a:solidFill>
                  <a:srgbClr val="31B885"/>
                </a:solidFill>
                <a:latin typeface="Arial"/>
              </a:rPr>
              <a:t>responsabilità</a:t>
            </a:r>
            <a:r>
              <a:rPr lang="en-US" sz="1400" dirty="0">
                <a:solidFill>
                  <a:srgbClr val="31B885"/>
                </a:solidFill>
                <a:latin typeface="Arial"/>
              </a:rPr>
              <a:t> per </a:t>
            </a:r>
            <a:r>
              <a:rPr lang="en-US" sz="1400" dirty="0" err="1">
                <a:solidFill>
                  <a:srgbClr val="31B885"/>
                </a:solidFill>
                <a:latin typeface="Arial"/>
              </a:rPr>
              <a:t>gli</a:t>
            </a:r>
            <a:r>
              <a:rPr lang="en-US" sz="1400" dirty="0">
                <a:solidFill>
                  <a:srgbClr val="31B885"/>
                </a:solidFill>
                <a:latin typeface="Arial"/>
              </a:rPr>
              <a:t> </a:t>
            </a:r>
            <a:r>
              <a:rPr lang="en-US" sz="1400" dirty="0" err="1">
                <a:solidFill>
                  <a:srgbClr val="31B885"/>
                </a:solidFill>
                <a:latin typeface="Arial"/>
              </a:rPr>
              <a:t>acquisti</a:t>
            </a:r>
            <a:endParaRPr lang="en-US" sz="1400" dirty="0">
              <a:solidFill>
                <a:srgbClr val="31B885"/>
              </a:solidFill>
              <a:latin typeface="Arial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>
                <a:solidFill>
                  <a:srgbClr val="31B885"/>
                </a:solidFill>
                <a:latin typeface="Arial"/>
              </a:rPr>
              <a:t>NB: </a:t>
            </a:r>
            <a:r>
              <a:rPr lang="en-US" sz="1400" dirty="0" err="1">
                <a:solidFill>
                  <a:srgbClr val="31B885"/>
                </a:solidFill>
                <a:latin typeface="Arial"/>
              </a:rPr>
              <a:t>importanti</a:t>
            </a:r>
            <a:r>
              <a:rPr lang="en-US" sz="1400" dirty="0">
                <a:solidFill>
                  <a:srgbClr val="31B885"/>
                </a:solidFill>
                <a:latin typeface="Arial"/>
              </a:rPr>
              <a:t> </a:t>
            </a:r>
            <a:r>
              <a:rPr lang="en-US" sz="1400" dirty="0" err="1">
                <a:solidFill>
                  <a:srgbClr val="31B885"/>
                </a:solidFill>
                <a:latin typeface="Arial"/>
              </a:rPr>
              <a:t>decisioni</a:t>
            </a:r>
            <a:r>
              <a:rPr lang="en-US" sz="1400" dirty="0">
                <a:solidFill>
                  <a:srgbClr val="31B885"/>
                </a:solidFill>
                <a:latin typeface="Arial"/>
              </a:rPr>
              <a:t> </a:t>
            </a:r>
            <a:r>
              <a:rPr lang="en-US" sz="1400" dirty="0" err="1">
                <a:solidFill>
                  <a:srgbClr val="31B885"/>
                </a:solidFill>
                <a:latin typeface="Arial"/>
              </a:rPr>
              <a:t>potrebbero</a:t>
            </a:r>
            <a:r>
              <a:rPr lang="en-US" sz="1400" dirty="0">
                <a:solidFill>
                  <a:srgbClr val="31B885"/>
                </a:solidFill>
                <a:latin typeface="Arial"/>
              </a:rPr>
              <a:t> non </a:t>
            </a:r>
            <a:r>
              <a:rPr lang="en-US" sz="1400" dirty="0" err="1">
                <a:solidFill>
                  <a:srgbClr val="31B885"/>
                </a:solidFill>
                <a:latin typeface="Arial"/>
              </a:rPr>
              <a:t>essere</a:t>
            </a:r>
            <a:r>
              <a:rPr lang="en-US" sz="1400" dirty="0">
                <a:solidFill>
                  <a:srgbClr val="31B885"/>
                </a:solidFill>
                <a:latin typeface="Arial"/>
              </a:rPr>
              <a:t> </a:t>
            </a:r>
            <a:r>
              <a:rPr lang="en-US" sz="1400" dirty="0" err="1">
                <a:solidFill>
                  <a:srgbClr val="31B885"/>
                </a:solidFill>
                <a:latin typeface="Arial"/>
              </a:rPr>
              <a:t>assunte</a:t>
            </a:r>
            <a:r>
              <a:rPr lang="en-US" sz="1400" dirty="0">
                <a:solidFill>
                  <a:srgbClr val="31B885"/>
                </a:solidFill>
                <a:latin typeface="Arial"/>
              </a:rPr>
              <a:t> dal </a:t>
            </a:r>
            <a:r>
              <a:rPr lang="en-US" sz="1400" dirty="0" err="1">
                <a:solidFill>
                  <a:srgbClr val="31B885"/>
                </a:solidFill>
                <a:latin typeface="Arial"/>
              </a:rPr>
              <a:t>vostro</a:t>
            </a:r>
            <a:r>
              <a:rPr lang="en-US" sz="1400" dirty="0">
                <a:solidFill>
                  <a:srgbClr val="31B885"/>
                </a:solidFill>
                <a:latin typeface="Arial"/>
              </a:rPr>
              <a:t> team </a:t>
            </a:r>
            <a:r>
              <a:rPr lang="en-US" sz="1400" dirty="0" err="1">
                <a:solidFill>
                  <a:srgbClr val="31B885"/>
                </a:solidFill>
                <a:latin typeface="Arial"/>
              </a:rPr>
              <a:t>degli</a:t>
            </a:r>
            <a:r>
              <a:rPr lang="en-US" sz="1400" dirty="0">
                <a:solidFill>
                  <a:srgbClr val="31B885"/>
                </a:solidFill>
                <a:latin typeface="Arial"/>
              </a:rPr>
              <a:t> </a:t>
            </a:r>
            <a:r>
              <a:rPr lang="en-US" sz="1400" dirty="0" err="1">
                <a:solidFill>
                  <a:srgbClr val="31B885"/>
                </a:solidFill>
                <a:latin typeface="Arial"/>
              </a:rPr>
              <a:t>acquisti</a:t>
            </a:r>
            <a:r>
              <a:rPr lang="en-US" sz="1400" dirty="0">
                <a:solidFill>
                  <a:srgbClr val="31B885"/>
                </a:solidFill>
                <a:latin typeface="Arial"/>
              </a:rPr>
              <a:t>. </a:t>
            </a:r>
            <a:r>
              <a:rPr lang="en-US" sz="1400" dirty="0" err="1">
                <a:solidFill>
                  <a:srgbClr val="31B885"/>
                </a:solidFill>
                <a:latin typeface="Arial"/>
              </a:rPr>
              <a:t>Chiunque</a:t>
            </a:r>
            <a:r>
              <a:rPr lang="en-US" sz="1400" dirty="0">
                <a:solidFill>
                  <a:srgbClr val="31B885"/>
                </a:solidFill>
                <a:latin typeface="Arial"/>
              </a:rPr>
              <a:t> </a:t>
            </a:r>
            <a:r>
              <a:rPr lang="en-US" sz="1400" dirty="0" err="1">
                <a:solidFill>
                  <a:srgbClr val="31B885"/>
                </a:solidFill>
                <a:latin typeface="Arial"/>
              </a:rPr>
              <a:t>sia</a:t>
            </a:r>
            <a:r>
              <a:rPr lang="en-US" sz="1400" dirty="0">
                <a:solidFill>
                  <a:srgbClr val="31B885"/>
                </a:solidFill>
                <a:latin typeface="Arial"/>
              </a:rPr>
              <a:t> </a:t>
            </a:r>
            <a:r>
              <a:rPr lang="en-US" sz="1400" dirty="0" err="1">
                <a:solidFill>
                  <a:srgbClr val="31B885"/>
                </a:solidFill>
                <a:latin typeface="Arial"/>
              </a:rPr>
              <a:t>coinvolto</a:t>
            </a:r>
            <a:r>
              <a:rPr lang="en-US" sz="1400" dirty="0">
                <a:solidFill>
                  <a:srgbClr val="31B885"/>
                </a:solidFill>
                <a:latin typeface="Arial"/>
              </a:rPr>
              <a:t> in </a:t>
            </a:r>
            <a:r>
              <a:rPr lang="en-US" sz="1400" dirty="0" err="1">
                <a:solidFill>
                  <a:srgbClr val="31B885"/>
                </a:solidFill>
                <a:latin typeface="Arial"/>
              </a:rPr>
              <a:t>decisioni</a:t>
            </a:r>
            <a:r>
              <a:rPr lang="en-US" sz="1400" dirty="0">
                <a:solidFill>
                  <a:srgbClr val="31B885"/>
                </a:solidFill>
                <a:latin typeface="Arial"/>
              </a:rPr>
              <a:t> di </a:t>
            </a:r>
            <a:r>
              <a:rPr lang="en-US" sz="1400" dirty="0" err="1">
                <a:solidFill>
                  <a:srgbClr val="31B885"/>
                </a:solidFill>
                <a:latin typeface="Arial"/>
              </a:rPr>
              <a:t>acqusito</a:t>
            </a:r>
            <a:r>
              <a:rPr lang="en-US" sz="1400" dirty="0">
                <a:solidFill>
                  <a:srgbClr val="31B885"/>
                </a:solidFill>
                <a:latin typeface="Arial"/>
              </a:rPr>
              <a:t> è </a:t>
            </a:r>
            <a:r>
              <a:rPr lang="en-US" sz="1400" dirty="0" err="1">
                <a:solidFill>
                  <a:srgbClr val="31B885"/>
                </a:solidFill>
                <a:latin typeface="Arial"/>
              </a:rPr>
              <a:t>parte</a:t>
            </a:r>
            <a:r>
              <a:rPr lang="en-US" sz="1400" dirty="0">
                <a:solidFill>
                  <a:srgbClr val="31B885"/>
                </a:solidFill>
                <a:latin typeface="Arial"/>
              </a:rPr>
              <a:t> </a:t>
            </a:r>
            <a:r>
              <a:rPr lang="en-US" sz="1400" dirty="0" err="1">
                <a:solidFill>
                  <a:srgbClr val="31B885"/>
                </a:solidFill>
                <a:latin typeface="Arial"/>
              </a:rPr>
              <a:t>della</a:t>
            </a:r>
            <a:r>
              <a:rPr lang="en-US" sz="1400" dirty="0">
                <a:solidFill>
                  <a:srgbClr val="31B885"/>
                </a:solidFill>
                <a:latin typeface="Arial"/>
              </a:rPr>
              <a:t> </a:t>
            </a:r>
            <a:r>
              <a:rPr lang="en-US" sz="1400" dirty="0" err="1">
                <a:solidFill>
                  <a:srgbClr val="31B885"/>
                </a:solidFill>
                <a:latin typeface="Arial"/>
              </a:rPr>
              <a:t>comunità</a:t>
            </a:r>
            <a:r>
              <a:rPr lang="en-US" sz="1400" dirty="0">
                <a:solidFill>
                  <a:srgbClr val="31B885"/>
                </a:solidFill>
                <a:latin typeface="Arial"/>
              </a:rPr>
              <a:t> </a:t>
            </a:r>
            <a:r>
              <a:rPr lang="en-US" sz="1400" dirty="0" err="1">
                <a:solidFill>
                  <a:srgbClr val="31B885"/>
                </a:solidFill>
                <a:latin typeface="Arial"/>
              </a:rPr>
              <a:t>che</a:t>
            </a:r>
            <a:r>
              <a:rPr lang="en-US" sz="1400" dirty="0">
                <a:solidFill>
                  <a:srgbClr val="31B885"/>
                </a:solidFill>
                <a:latin typeface="Arial"/>
              </a:rPr>
              <a:t> </a:t>
            </a:r>
            <a:r>
              <a:rPr lang="en-US" sz="1400" dirty="0" err="1">
                <a:solidFill>
                  <a:srgbClr val="31B885"/>
                </a:solidFill>
                <a:latin typeface="Arial"/>
              </a:rPr>
              <a:t>effettua</a:t>
            </a:r>
            <a:r>
              <a:rPr lang="en-US" sz="1400" dirty="0">
                <a:solidFill>
                  <a:srgbClr val="31B885"/>
                </a:solidFill>
                <a:latin typeface="Arial"/>
              </a:rPr>
              <a:t> </a:t>
            </a:r>
            <a:r>
              <a:rPr lang="en-US" sz="1400" dirty="0" err="1">
                <a:solidFill>
                  <a:srgbClr val="31B885"/>
                </a:solidFill>
                <a:latin typeface="Arial"/>
              </a:rPr>
              <a:t>acquisti</a:t>
            </a:r>
            <a:endParaRPr lang="en-AU" sz="1400" dirty="0">
              <a:solidFill>
                <a:srgbClr val="31B885"/>
              </a:solidFill>
              <a:latin typeface="Arial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120956" y="1296343"/>
            <a:ext cx="2088232" cy="2016224"/>
          </a:xfrm>
          <a:prstGeom prst="ellipse">
            <a:avLst/>
          </a:prstGeom>
          <a:solidFill>
            <a:srgbClr val="D82A91"/>
          </a:solidFill>
          <a:ln w="25400" cap="flat" cmpd="sng" algn="ctr">
            <a:solidFill>
              <a:srgbClr val="D82A91">
                <a:shade val="50000"/>
              </a:srgbClr>
            </a:solidFill>
            <a:prstDash val="solid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22" name="Straight Arrow Connector 21"/>
          <p:cNvCxnSpPr>
            <a:stCxn id="21" idx="6"/>
            <a:endCxn id="19" idx="2"/>
          </p:cNvCxnSpPr>
          <p:nvPr/>
        </p:nvCxnSpPr>
        <p:spPr>
          <a:xfrm>
            <a:off x="2209188" y="2304455"/>
            <a:ext cx="1332148" cy="2638"/>
          </a:xfrm>
          <a:prstGeom prst="straightConnector1">
            <a:avLst/>
          </a:prstGeom>
          <a:noFill/>
          <a:ln w="57150" cap="flat" cmpd="sng" algn="ctr">
            <a:solidFill>
              <a:srgbClr val="797979"/>
            </a:solidFill>
            <a:prstDash val="solid"/>
            <a:headEnd type="triangle" w="med" len="med"/>
            <a:tailEnd type="triangle" w="med" len="med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336980" y="3435508"/>
            <a:ext cx="25922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i="1" dirty="0">
                <a:solidFill>
                  <a:srgbClr val="D82A91">
                    <a:lumMod val="75000"/>
                  </a:srgbClr>
                </a:solidFill>
                <a:latin typeface="Arial"/>
              </a:rPr>
              <a:t>Stakeholders </a:t>
            </a:r>
            <a:r>
              <a:rPr lang="en-AU" sz="1400" i="1" dirty="0" err="1">
                <a:solidFill>
                  <a:srgbClr val="D82A91">
                    <a:lumMod val="75000"/>
                  </a:srgbClr>
                </a:solidFill>
                <a:latin typeface="Arial"/>
              </a:rPr>
              <a:t>interni</a:t>
            </a:r>
            <a:endParaRPr lang="en-AU" sz="1400" i="1" dirty="0">
              <a:solidFill>
                <a:srgbClr val="D82A91">
                  <a:lumMod val="75000"/>
                </a:srgbClr>
              </a:solidFill>
              <a:latin typeface="Arial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AU" sz="1400" dirty="0" err="1">
                <a:solidFill>
                  <a:srgbClr val="D82A91">
                    <a:lumMod val="75000"/>
                  </a:srgbClr>
                </a:solidFill>
                <a:latin typeface="Arial"/>
              </a:rPr>
              <a:t>Decisori</a:t>
            </a:r>
            <a:endParaRPr lang="en-AU" sz="1400" dirty="0">
              <a:solidFill>
                <a:srgbClr val="D82A91">
                  <a:lumMod val="75000"/>
                </a:srgbClr>
              </a:solidFill>
              <a:latin typeface="Arial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AU" sz="1400" dirty="0" err="1">
                <a:solidFill>
                  <a:srgbClr val="D82A91">
                    <a:lumMod val="75000"/>
                  </a:srgbClr>
                </a:solidFill>
                <a:latin typeface="Arial"/>
              </a:rPr>
              <a:t>Detentori</a:t>
            </a:r>
            <a:r>
              <a:rPr lang="en-AU" sz="1400" dirty="0">
                <a:solidFill>
                  <a:srgbClr val="D82A91">
                    <a:lumMod val="75000"/>
                  </a:srgbClr>
                </a:solidFill>
                <a:latin typeface="Arial"/>
              </a:rPr>
              <a:t> del Budget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AU" sz="1400" dirty="0" err="1">
                <a:solidFill>
                  <a:srgbClr val="D82A91">
                    <a:lumMod val="75000"/>
                  </a:srgbClr>
                </a:solidFill>
                <a:latin typeface="Arial"/>
              </a:rPr>
              <a:t>Funzioni</a:t>
            </a:r>
            <a:r>
              <a:rPr lang="en-AU" sz="1400" dirty="0">
                <a:solidFill>
                  <a:srgbClr val="D82A91">
                    <a:lumMod val="75000"/>
                  </a:srgbClr>
                </a:solidFill>
                <a:latin typeface="Arial"/>
              </a:rPr>
              <a:t> </a:t>
            </a:r>
            <a:r>
              <a:rPr lang="en-AU" sz="1400" dirty="0" err="1">
                <a:solidFill>
                  <a:srgbClr val="D82A91">
                    <a:lumMod val="75000"/>
                  </a:srgbClr>
                </a:solidFill>
                <a:latin typeface="Arial"/>
              </a:rPr>
              <a:t>chiave</a:t>
            </a:r>
            <a:endParaRPr lang="en-AU" sz="1400" dirty="0">
              <a:solidFill>
                <a:srgbClr val="D82A91">
                  <a:lumMod val="75000"/>
                </a:srgbClr>
              </a:solidFill>
              <a:latin typeface="Arial"/>
            </a:endParaRPr>
          </a:p>
          <a:p>
            <a:endParaRPr lang="en-AU" sz="1400" dirty="0">
              <a:solidFill>
                <a:srgbClr val="D82A91">
                  <a:lumMod val="75000"/>
                </a:srgbClr>
              </a:solidFill>
              <a:latin typeface="Arial"/>
            </a:endParaRPr>
          </a:p>
          <a:p>
            <a:r>
              <a:rPr lang="en-AU" sz="1400" i="1" dirty="0" err="1">
                <a:solidFill>
                  <a:srgbClr val="D82A91">
                    <a:lumMod val="75000"/>
                  </a:srgbClr>
                </a:solidFill>
                <a:latin typeface="Arial"/>
              </a:rPr>
              <a:t>Influenzati</a:t>
            </a:r>
            <a:r>
              <a:rPr lang="en-AU" sz="1400" i="1" dirty="0">
                <a:solidFill>
                  <a:srgbClr val="D82A91">
                    <a:lumMod val="75000"/>
                  </a:srgbClr>
                </a:solidFill>
                <a:latin typeface="Arial"/>
              </a:rPr>
              <a:t> da stakeholders </a:t>
            </a:r>
            <a:r>
              <a:rPr lang="en-AU" sz="1400" i="1" dirty="0" err="1">
                <a:solidFill>
                  <a:srgbClr val="D82A91">
                    <a:lumMod val="75000"/>
                  </a:srgbClr>
                </a:solidFill>
                <a:latin typeface="Arial"/>
              </a:rPr>
              <a:t>esterni</a:t>
            </a:r>
            <a:endParaRPr lang="en-AU" sz="1400" i="1" dirty="0">
              <a:solidFill>
                <a:srgbClr val="D82A91">
                  <a:lumMod val="75000"/>
                </a:srgbClr>
              </a:solidFill>
              <a:latin typeface="Arial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AU" sz="1400" dirty="0" err="1">
                <a:solidFill>
                  <a:srgbClr val="D82A91">
                    <a:lumMod val="75000"/>
                  </a:srgbClr>
                </a:solidFill>
                <a:latin typeface="Arial"/>
              </a:rPr>
              <a:t>Regolatori</a:t>
            </a:r>
            <a:endParaRPr lang="en-GB" sz="1400" dirty="0">
              <a:solidFill>
                <a:srgbClr val="D82A91">
                  <a:lumMod val="75000"/>
                </a:srgbClr>
              </a:solidFill>
              <a:latin typeface="Arial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AU" sz="1400" dirty="0" err="1">
                <a:solidFill>
                  <a:srgbClr val="D82A91">
                    <a:lumMod val="75000"/>
                  </a:srgbClr>
                </a:solidFill>
                <a:latin typeface="Arial"/>
              </a:rPr>
              <a:t>Comunità</a:t>
            </a:r>
            <a:endParaRPr lang="en-AU" sz="1400" dirty="0">
              <a:solidFill>
                <a:srgbClr val="D82A91">
                  <a:lumMod val="75000"/>
                </a:srgbClr>
              </a:solidFill>
              <a:latin typeface="Arial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AU" sz="1400" dirty="0">
                <a:solidFill>
                  <a:srgbClr val="D82A91">
                    <a:lumMod val="75000"/>
                  </a:srgbClr>
                </a:solidFill>
                <a:latin typeface="Arial"/>
              </a:rPr>
              <a:t>ONG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576923" y="1238328"/>
            <a:ext cx="2592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797979"/>
                </a:solidFill>
                <a:latin typeface="Arial"/>
              </a:rPr>
              <a:t>REQUISITI</a:t>
            </a:r>
            <a:br>
              <a:rPr lang="en-US" sz="1200" b="1" dirty="0">
                <a:solidFill>
                  <a:srgbClr val="797979"/>
                </a:solidFill>
                <a:latin typeface="Arial"/>
              </a:rPr>
            </a:br>
            <a:r>
              <a:rPr lang="en-US" sz="1200" b="1" dirty="0">
                <a:solidFill>
                  <a:srgbClr val="797979"/>
                </a:solidFill>
                <a:latin typeface="Arial"/>
              </a:rPr>
              <a:t>OGGETTO DEL LAVORO</a:t>
            </a:r>
            <a:br>
              <a:rPr lang="en-US" sz="1200" b="1" dirty="0">
                <a:solidFill>
                  <a:srgbClr val="797979"/>
                </a:solidFill>
                <a:latin typeface="Arial"/>
              </a:rPr>
            </a:br>
            <a:r>
              <a:rPr lang="en-US" sz="1200" b="1" dirty="0">
                <a:solidFill>
                  <a:srgbClr val="797979"/>
                </a:solidFill>
                <a:latin typeface="Arial"/>
              </a:rPr>
              <a:t>REPORT</a:t>
            </a:r>
            <a:br>
              <a:rPr lang="en-US" sz="1200" b="1" dirty="0">
                <a:solidFill>
                  <a:srgbClr val="797979"/>
                </a:solidFill>
                <a:latin typeface="Arial"/>
              </a:rPr>
            </a:br>
            <a:r>
              <a:rPr lang="en-US" sz="1200" b="1" dirty="0">
                <a:solidFill>
                  <a:srgbClr val="797979"/>
                </a:solidFill>
                <a:latin typeface="Arial"/>
              </a:rPr>
              <a:t>…</a:t>
            </a:r>
            <a:endParaRPr lang="en-AU" sz="1200" b="1" dirty="0">
              <a:solidFill>
                <a:srgbClr val="797979"/>
              </a:solidFill>
              <a:latin typeface="Arial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19707" y="2078935"/>
            <a:ext cx="21178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AU" sz="2400" b="1" dirty="0">
                <a:solidFill>
                  <a:prstClr val="white"/>
                </a:solidFill>
                <a:latin typeface="Arial"/>
              </a:rPr>
              <a:t>Stakeholders</a:t>
            </a:r>
            <a:endParaRPr lang="en-AU" sz="1600" dirty="0">
              <a:solidFill>
                <a:prstClr val="white"/>
              </a:solidFill>
              <a:latin typeface="Arial"/>
            </a:endParaRPr>
          </a:p>
          <a:p>
            <a:pPr algn="ctr"/>
            <a:r>
              <a:rPr lang="en-AU" sz="1200" dirty="0">
                <a:solidFill>
                  <a:prstClr val="white"/>
                </a:solidFill>
                <a:latin typeface="Arial"/>
              </a:rPr>
              <a:t>ISO 26000</a:t>
            </a:r>
            <a:endParaRPr lang="en-GB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812666" y="1844824"/>
            <a:ext cx="153279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AU" sz="2400" b="1" dirty="0" err="1">
                <a:solidFill>
                  <a:prstClr val="white"/>
                </a:solidFill>
                <a:latin typeface="Arial"/>
              </a:rPr>
              <a:t>Funzione</a:t>
            </a:r>
            <a:endParaRPr lang="en-AU" sz="2400" b="1" dirty="0">
              <a:solidFill>
                <a:prstClr val="white"/>
              </a:solidFill>
              <a:latin typeface="Arial"/>
            </a:endParaRPr>
          </a:p>
          <a:p>
            <a:pPr algn="ctr"/>
            <a:r>
              <a:rPr lang="en-AU" sz="2400" b="1" dirty="0">
                <a:solidFill>
                  <a:prstClr val="white"/>
                </a:solidFill>
                <a:latin typeface="Arial"/>
              </a:rPr>
              <a:t> </a:t>
            </a:r>
            <a:r>
              <a:rPr lang="en-AU" sz="2400" b="1" dirty="0" err="1">
                <a:solidFill>
                  <a:prstClr val="white"/>
                </a:solidFill>
                <a:latin typeface="Arial"/>
              </a:rPr>
              <a:t>Acquisti</a:t>
            </a:r>
            <a:br>
              <a:rPr lang="en-AU" sz="2400" b="1" dirty="0">
                <a:solidFill>
                  <a:prstClr val="white"/>
                </a:solidFill>
                <a:latin typeface="Arial"/>
              </a:rPr>
            </a:br>
            <a:r>
              <a:rPr lang="en-AU" sz="1200" dirty="0">
                <a:solidFill>
                  <a:prstClr val="white"/>
                </a:solidFill>
                <a:latin typeface="Arial"/>
              </a:rPr>
              <a:t>ISO 20400</a:t>
            </a:r>
            <a:endParaRPr lang="en-GB" sz="1600" dirty="0">
              <a:solidFill>
                <a:prstClr val="white"/>
              </a:solidFill>
              <a:latin typeface="Arial"/>
            </a:endParaRPr>
          </a:p>
        </p:txBody>
      </p:sp>
      <p:cxnSp>
        <p:nvCxnSpPr>
          <p:cNvPr id="23" name="Straight Arrow Connector 22"/>
          <p:cNvCxnSpPr>
            <a:stCxn id="19" idx="6"/>
            <a:endCxn id="20" idx="2"/>
          </p:cNvCxnSpPr>
          <p:nvPr/>
        </p:nvCxnSpPr>
        <p:spPr>
          <a:xfrm>
            <a:off x="5629568" y="2307093"/>
            <a:ext cx="1332148" cy="5908"/>
          </a:xfrm>
          <a:prstGeom prst="straightConnector1">
            <a:avLst/>
          </a:prstGeom>
          <a:noFill/>
          <a:ln w="57150" cap="flat" cmpd="sng" algn="ctr">
            <a:solidFill>
              <a:srgbClr val="797979"/>
            </a:solidFill>
            <a:prstDash val="solid"/>
            <a:headEnd type="triangle" w="med" len="med"/>
            <a:tailEnd type="triangle" w="med" len="med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6804248" y="3435508"/>
            <a:ext cx="22457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400" dirty="0" err="1">
                <a:solidFill>
                  <a:srgbClr val="00BBD6">
                    <a:lumMod val="75000"/>
                  </a:srgbClr>
                </a:solidFill>
                <a:latin typeface="Arial"/>
              </a:rPr>
              <a:t>Fornitori</a:t>
            </a:r>
            <a:endParaRPr lang="en-US" sz="1400" dirty="0">
              <a:solidFill>
                <a:srgbClr val="00BBD6">
                  <a:lumMod val="75000"/>
                </a:srgbClr>
              </a:solidFill>
              <a:latin typeface="Arial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>
                <a:solidFill>
                  <a:srgbClr val="00BBD6">
                    <a:lumMod val="75000"/>
                  </a:srgbClr>
                </a:solidFill>
                <a:latin typeface="Arial"/>
              </a:rPr>
              <a:t>Sub-</a:t>
            </a:r>
            <a:r>
              <a:rPr lang="en-US" sz="1400" dirty="0" err="1">
                <a:solidFill>
                  <a:srgbClr val="00BBD6">
                    <a:lumMod val="75000"/>
                  </a:srgbClr>
                </a:solidFill>
                <a:latin typeface="Arial"/>
              </a:rPr>
              <a:t>Fornitori</a:t>
            </a:r>
            <a:r>
              <a:rPr lang="en-US" sz="1400" dirty="0">
                <a:solidFill>
                  <a:srgbClr val="00BBD6">
                    <a:lumMod val="75000"/>
                  </a:srgbClr>
                </a:solidFill>
                <a:latin typeface="Arial"/>
              </a:rPr>
              <a:t>/</a:t>
            </a:r>
            <a:r>
              <a:rPr lang="en-US" sz="1400" dirty="0" err="1">
                <a:solidFill>
                  <a:srgbClr val="00BBD6">
                    <a:lumMod val="75000"/>
                  </a:srgbClr>
                </a:solidFill>
                <a:latin typeface="Arial"/>
              </a:rPr>
              <a:t>Terzisti</a:t>
            </a:r>
            <a:endParaRPr lang="en-US" sz="1400" dirty="0">
              <a:solidFill>
                <a:srgbClr val="00BBD6">
                  <a:lumMod val="75000"/>
                </a:srgbClr>
              </a:solidFill>
              <a:latin typeface="Arial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err="1">
                <a:solidFill>
                  <a:srgbClr val="00BBD6">
                    <a:lumMod val="75000"/>
                  </a:srgbClr>
                </a:solidFill>
                <a:latin typeface="Arial"/>
              </a:rPr>
              <a:t>Intermediari</a:t>
            </a:r>
            <a:endParaRPr lang="en-US" sz="1400" dirty="0">
              <a:solidFill>
                <a:srgbClr val="00BBD6">
                  <a:lumMod val="75000"/>
                </a:srgbClr>
              </a:solidFill>
              <a:latin typeface="Arial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>
                <a:solidFill>
                  <a:srgbClr val="00BBD6">
                    <a:lumMod val="75000"/>
                  </a:srgbClr>
                </a:solidFill>
                <a:latin typeface="Arial"/>
              </a:rPr>
              <a:t>...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err="1">
                <a:solidFill>
                  <a:srgbClr val="00BBD6">
                    <a:lumMod val="75000"/>
                  </a:srgbClr>
                </a:solidFill>
                <a:latin typeface="Arial"/>
              </a:rPr>
              <a:t>Tutti</a:t>
            </a:r>
            <a:r>
              <a:rPr lang="en-US" sz="1400" dirty="0">
                <a:solidFill>
                  <a:srgbClr val="00BBD6">
                    <a:lumMod val="75000"/>
                  </a:srgbClr>
                </a:solidFill>
                <a:latin typeface="Arial"/>
              </a:rPr>
              <a:t> </a:t>
            </a:r>
            <a:r>
              <a:rPr lang="en-US" sz="1400" dirty="0" err="1">
                <a:solidFill>
                  <a:srgbClr val="00BBD6">
                    <a:lumMod val="75000"/>
                  </a:srgbClr>
                </a:solidFill>
                <a:latin typeface="Arial"/>
              </a:rPr>
              <a:t>i</a:t>
            </a:r>
            <a:r>
              <a:rPr lang="en-US" sz="1400" dirty="0">
                <a:solidFill>
                  <a:srgbClr val="00BBD6">
                    <a:lumMod val="75000"/>
                  </a:srgbClr>
                </a:solidFill>
                <a:latin typeface="Arial"/>
              </a:rPr>
              <a:t> </a:t>
            </a:r>
            <a:r>
              <a:rPr lang="en-US" sz="1400" dirty="0" err="1">
                <a:solidFill>
                  <a:srgbClr val="00BBD6">
                    <a:lumMod val="75000"/>
                  </a:srgbClr>
                </a:solidFill>
                <a:latin typeface="Arial"/>
              </a:rPr>
              <a:t>livelli</a:t>
            </a:r>
            <a:r>
              <a:rPr lang="en-US" sz="1400" dirty="0">
                <a:solidFill>
                  <a:srgbClr val="00BBD6">
                    <a:lumMod val="75000"/>
                  </a:srgbClr>
                </a:solidFill>
                <a:latin typeface="Arial"/>
              </a:rPr>
              <a:t> </a:t>
            </a:r>
            <a:r>
              <a:rPr lang="en-US" sz="1400" dirty="0" err="1">
                <a:solidFill>
                  <a:srgbClr val="00BBD6">
                    <a:lumMod val="75000"/>
                  </a:srgbClr>
                </a:solidFill>
                <a:latin typeface="Arial"/>
              </a:rPr>
              <a:t>della</a:t>
            </a:r>
            <a:r>
              <a:rPr lang="en-US" sz="1400" dirty="0">
                <a:solidFill>
                  <a:srgbClr val="00BBD6">
                    <a:lumMod val="75000"/>
                  </a:srgbClr>
                </a:solidFill>
                <a:latin typeface="Arial"/>
              </a:rPr>
              <a:t> catena di </a:t>
            </a:r>
            <a:r>
              <a:rPr lang="en-US" sz="1400" dirty="0" err="1">
                <a:solidFill>
                  <a:srgbClr val="00BBD6">
                    <a:lumMod val="75000"/>
                  </a:srgbClr>
                </a:solidFill>
                <a:latin typeface="Arial"/>
              </a:rPr>
              <a:t>fornitura</a:t>
            </a:r>
            <a:endParaRPr lang="en-AU" sz="1400" dirty="0">
              <a:solidFill>
                <a:srgbClr val="00BBD6">
                  <a:lumMod val="75000"/>
                </a:srgbClr>
              </a:solidFill>
              <a:latin typeface="Arial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001693" y="1268879"/>
            <a:ext cx="2592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797979"/>
                </a:solidFill>
                <a:latin typeface="Arial"/>
              </a:rPr>
              <a:t>ACCORDO</a:t>
            </a:r>
            <a:br>
              <a:rPr lang="en-US" sz="1200" b="1" dirty="0">
                <a:solidFill>
                  <a:srgbClr val="797979"/>
                </a:solidFill>
                <a:latin typeface="Arial"/>
              </a:rPr>
            </a:br>
            <a:r>
              <a:rPr lang="en-US" sz="1200" b="1" dirty="0">
                <a:solidFill>
                  <a:srgbClr val="797979"/>
                </a:solidFill>
                <a:latin typeface="Arial"/>
              </a:rPr>
              <a:t>ORDINE DI ACQUISTO</a:t>
            </a:r>
            <a:br>
              <a:rPr lang="en-US" sz="1200" b="1" dirty="0">
                <a:solidFill>
                  <a:srgbClr val="797979"/>
                </a:solidFill>
                <a:latin typeface="Arial"/>
              </a:rPr>
            </a:br>
            <a:r>
              <a:rPr lang="en-US" sz="1200" b="1" dirty="0">
                <a:solidFill>
                  <a:srgbClr val="797979"/>
                </a:solidFill>
                <a:latin typeface="Arial"/>
              </a:rPr>
              <a:t>CONTRATTO</a:t>
            </a:r>
            <a:br>
              <a:rPr lang="en-US" sz="1200" b="1" dirty="0">
                <a:solidFill>
                  <a:srgbClr val="797979"/>
                </a:solidFill>
                <a:latin typeface="Arial"/>
              </a:rPr>
            </a:br>
            <a:r>
              <a:rPr lang="en-US" sz="1200" b="1" dirty="0">
                <a:solidFill>
                  <a:srgbClr val="797979"/>
                </a:solidFill>
                <a:latin typeface="Arial"/>
              </a:rPr>
              <a:t>…</a:t>
            </a:r>
            <a:endParaRPr lang="en-AU" sz="1200" b="1" dirty="0">
              <a:solidFill>
                <a:srgbClr val="797979"/>
              </a:solidFill>
              <a:latin typeface="Arial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397958" y="1304889"/>
            <a:ext cx="3240360" cy="2016224"/>
            <a:chOff x="6397958" y="1681405"/>
            <a:chExt cx="3240360" cy="2016224"/>
          </a:xfrm>
        </p:grpSpPr>
        <p:sp>
          <p:nvSpPr>
            <p:cNvPr id="20" name="Oval 19"/>
            <p:cNvSpPr/>
            <p:nvPr/>
          </p:nvSpPr>
          <p:spPr>
            <a:xfrm>
              <a:off x="6961716" y="1681405"/>
              <a:ext cx="2088232" cy="2016224"/>
            </a:xfrm>
            <a:prstGeom prst="ellipse">
              <a:avLst/>
            </a:prstGeom>
            <a:solidFill>
              <a:srgbClr val="00BBD6"/>
            </a:solidFill>
            <a:ln w="25400" cap="flat" cmpd="sng" algn="ctr">
              <a:solidFill>
                <a:srgbClr val="00BBD6">
                  <a:shade val="50000"/>
                </a:srgbClr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397958" y="2277019"/>
              <a:ext cx="324036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AU" sz="2400" b="1" dirty="0">
                  <a:solidFill>
                    <a:prstClr val="white"/>
                  </a:solidFill>
                  <a:latin typeface="Arial"/>
                </a:rPr>
                <a:t>Catena</a:t>
              </a:r>
            </a:p>
            <a:p>
              <a:pPr algn="ctr"/>
              <a:r>
                <a:rPr lang="en-AU" sz="2400" b="1" dirty="0">
                  <a:solidFill>
                    <a:prstClr val="white"/>
                  </a:solidFill>
                  <a:latin typeface="Arial"/>
                </a:rPr>
                <a:t> di </a:t>
              </a:r>
              <a:r>
                <a:rPr lang="en-AU" sz="2400" b="1" dirty="0" err="1">
                  <a:solidFill>
                    <a:prstClr val="white"/>
                  </a:solidFill>
                  <a:latin typeface="Arial"/>
                </a:rPr>
                <a:t>fornitura</a:t>
              </a:r>
              <a:endParaRPr lang="en-GB" sz="1600" dirty="0">
                <a:solidFill>
                  <a:prstClr val="white"/>
                </a:solidFill>
                <a:latin typeface="Arial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316153" y="5978392"/>
            <a:ext cx="8424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>
              <a:defRPr/>
            </a:pPr>
            <a:r>
              <a:rPr lang="it-IT" sz="2000" dirty="0">
                <a:solidFill>
                  <a:schemeClr val="tx2"/>
                </a:solidFill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La gestione degli acquisti è un meccanismo decisivo per raggiungere gli obiettivi di sostenibilità di una azienda.</a:t>
            </a:r>
            <a:endParaRPr lang="en-AU" sz="2000" dirty="0">
              <a:solidFill>
                <a:schemeClr val="tx2"/>
              </a:solidFill>
              <a:latin typeface="Trebuchet MS" panose="020B0603020202020204" pitchFamily="34" charset="0"/>
              <a:ea typeface="Gulim" panose="020B0600000101010101" pitchFamily="34" charset="-127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76243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47"/>
          <p:cNvSpPr>
            <a:spLocks noGrp="1"/>
          </p:cNvSpPr>
          <p:nvPr>
            <p:ph type="title"/>
          </p:nvPr>
        </p:nvSpPr>
        <p:spPr>
          <a:xfrm>
            <a:off x="263624" y="332656"/>
            <a:ext cx="6912768" cy="344382"/>
          </a:xfrm>
        </p:spPr>
        <p:txBody>
          <a:bodyPr/>
          <a:lstStyle/>
          <a:p>
            <a:pPr fontAlgn="b">
              <a:defRPr/>
            </a:pPr>
            <a:r>
              <a:rPr lang="en-US" sz="2000" dirty="0"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I team di </a:t>
            </a:r>
            <a:r>
              <a:rPr lang="en-US" sz="2000" dirty="0" err="1"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Sostenibilità</a:t>
            </a:r>
            <a:r>
              <a:rPr lang="en-US" sz="2000" dirty="0"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 e </a:t>
            </a:r>
            <a:r>
              <a:rPr lang="en-US" sz="2000" dirty="0" err="1"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Acquisti</a:t>
            </a:r>
            <a:r>
              <a:rPr lang="en-US" sz="2000" dirty="0"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 </a:t>
            </a:r>
            <a:r>
              <a:rPr lang="en-US" sz="2000" dirty="0" err="1"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si</a:t>
            </a:r>
            <a:r>
              <a:rPr lang="en-US" sz="2000" dirty="0"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 </a:t>
            </a:r>
            <a:r>
              <a:rPr lang="en-US" sz="2000" dirty="0" err="1"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impegnano</a:t>
            </a:r>
            <a:r>
              <a:rPr lang="en-US" sz="2000" dirty="0"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 per </a:t>
            </a:r>
            <a:r>
              <a:rPr lang="en-US" sz="2000" dirty="0" err="1"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lavorare</a:t>
            </a:r>
            <a:r>
              <a:rPr lang="en-US" sz="2000" dirty="0"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 </a:t>
            </a:r>
            <a:r>
              <a:rPr lang="en-US" sz="2000" dirty="0" err="1"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efficacemente</a:t>
            </a:r>
            <a:r>
              <a:rPr lang="en-US" sz="2000" dirty="0"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 </a:t>
            </a:r>
            <a:r>
              <a:rPr lang="en-US" sz="2000" dirty="0" err="1"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insieme</a:t>
            </a:r>
            <a:r>
              <a:rPr lang="en-US" sz="2000" dirty="0"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… </a:t>
            </a:r>
            <a:endParaRPr lang="en-AU" sz="2000" dirty="0">
              <a:latin typeface="Trebuchet MS" panose="020B0603020202020204" pitchFamily="34" charset="0"/>
              <a:ea typeface="Gulim" panose="020B0600000101010101" pitchFamily="34" charset="-127"/>
              <a:cs typeface="Aharoni" panose="02010803020104030203" pitchFamily="2" charset="-79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0160" y="1484784"/>
            <a:ext cx="9038345" cy="3384376"/>
            <a:chOff x="640803" y="1628800"/>
            <a:chExt cx="7865441" cy="2880320"/>
          </a:xfrm>
        </p:grpSpPr>
        <p:pic>
          <p:nvPicPr>
            <p:cNvPr id="6" name="Picture 2" descr="Image result for fighti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792" y="1628800"/>
              <a:ext cx="3611746" cy="2880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640803" y="1812650"/>
              <a:ext cx="2016224" cy="19121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AU" sz="2000" dirty="0" err="1"/>
                <a:t>Sostenibilità</a:t>
              </a:r>
              <a:endParaRPr lang="en-AU" sz="2000" dirty="0"/>
            </a:p>
            <a:p>
              <a:pPr algn="r"/>
              <a:r>
                <a:rPr lang="en-AU" sz="2000" dirty="0" err="1"/>
                <a:t>Ambiente</a:t>
              </a:r>
              <a:endParaRPr lang="en-AU" sz="2000" dirty="0"/>
            </a:p>
            <a:p>
              <a:pPr algn="r"/>
              <a:r>
                <a:rPr lang="en-AU" sz="2000" dirty="0" err="1"/>
                <a:t>Diversità</a:t>
              </a:r>
              <a:endParaRPr lang="en-AU" sz="2000" dirty="0"/>
            </a:p>
            <a:p>
              <a:pPr algn="r"/>
              <a:r>
                <a:rPr lang="en-AU" sz="2000" dirty="0"/>
                <a:t>Etica</a:t>
              </a:r>
            </a:p>
            <a:p>
              <a:pPr algn="r"/>
              <a:r>
                <a:rPr lang="en-AU" sz="2000" dirty="0"/>
                <a:t>Salute e </a:t>
              </a:r>
              <a:r>
                <a:rPr lang="en-AU" sz="2000" dirty="0" err="1"/>
                <a:t>sicurezza</a:t>
              </a:r>
              <a:r>
                <a:rPr lang="en-AU" sz="2000" dirty="0"/>
                <a:t> </a:t>
              </a:r>
              <a:r>
                <a:rPr lang="en-AU" sz="2000" dirty="0" err="1"/>
                <a:t>dei</a:t>
              </a:r>
              <a:r>
                <a:rPr lang="en-AU" sz="2000" dirty="0"/>
                <a:t> </a:t>
              </a:r>
              <a:r>
                <a:rPr lang="en-AU" sz="2000" dirty="0" err="1"/>
                <a:t>luoghi</a:t>
              </a:r>
              <a:r>
                <a:rPr lang="en-AU" sz="2000" dirty="0"/>
                <a:t> di </a:t>
              </a:r>
              <a:r>
                <a:rPr lang="en-AU" sz="2000" dirty="0" err="1"/>
                <a:t>lavoro</a:t>
              </a:r>
              <a:endParaRPr lang="en-AU" sz="2000" dirty="0"/>
            </a:p>
            <a:p>
              <a:pPr algn="r"/>
              <a:r>
                <a:rPr lang="en-AU" sz="2000" dirty="0"/>
                <a:t>…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405849" y="1812650"/>
              <a:ext cx="2100395" cy="2174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000" dirty="0" err="1"/>
                <a:t>Acquisti</a:t>
              </a:r>
              <a:endParaRPr lang="en-AU" sz="2000" dirty="0"/>
            </a:p>
            <a:p>
              <a:r>
                <a:rPr lang="en-AU" sz="2000" dirty="0" err="1"/>
                <a:t>Approvvigionamenti</a:t>
              </a:r>
              <a:endParaRPr lang="en-AU" sz="2000" dirty="0"/>
            </a:p>
            <a:p>
              <a:r>
                <a:rPr lang="en-AU" sz="2000" dirty="0" err="1"/>
                <a:t>Ricerca</a:t>
              </a:r>
              <a:r>
                <a:rPr lang="en-AU" sz="2000" dirty="0"/>
                <a:t> e </a:t>
              </a:r>
              <a:r>
                <a:rPr lang="en-AU" sz="2000" dirty="0" err="1"/>
                <a:t>gestione</a:t>
              </a:r>
              <a:r>
                <a:rPr lang="en-AU" sz="2000" dirty="0"/>
                <a:t> </a:t>
              </a:r>
              <a:r>
                <a:rPr lang="en-AU" sz="2000" dirty="0" err="1"/>
                <a:t>dei</a:t>
              </a:r>
              <a:r>
                <a:rPr lang="en-AU" sz="2000" dirty="0"/>
                <a:t> </a:t>
              </a:r>
              <a:r>
                <a:rPr lang="en-AU" sz="2000" dirty="0" err="1"/>
                <a:t>fornitori</a:t>
              </a:r>
              <a:endParaRPr lang="en-AU" sz="2000" dirty="0"/>
            </a:p>
            <a:p>
              <a:r>
                <a:rPr lang="en-AU" sz="2000" dirty="0" err="1"/>
                <a:t>Ricerca</a:t>
              </a:r>
              <a:r>
                <a:rPr lang="en-AU" sz="2000" dirty="0"/>
                <a:t> e </a:t>
              </a:r>
              <a:r>
                <a:rPr lang="en-AU" sz="2000" dirty="0" err="1"/>
                <a:t>scelta</a:t>
              </a:r>
              <a:r>
                <a:rPr lang="en-AU" sz="2000" dirty="0"/>
                <a:t> di </a:t>
              </a:r>
              <a:r>
                <a:rPr lang="en-AU" sz="2000" dirty="0" err="1"/>
                <a:t>prodotti</a:t>
              </a:r>
              <a:r>
                <a:rPr lang="en-AU" sz="2000" dirty="0"/>
                <a:t>, </a:t>
              </a:r>
              <a:r>
                <a:rPr lang="en-AU" sz="2000" dirty="0" err="1"/>
                <a:t>servizi</a:t>
              </a:r>
              <a:r>
                <a:rPr lang="en-AU" sz="2000" dirty="0"/>
                <a:t> e </a:t>
              </a:r>
              <a:r>
                <a:rPr lang="en-AU" sz="2000" dirty="0" err="1"/>
                <a:t>materiali</a:t>
              </a:r>
              <a:endParaRPr lang="en-AU" sz="2000" dirty="0"/>
            </a:p>
            <a:p>
              <a:r>
                <a:rPr lang="en-AU" sz="2000" dirty="0"/>
                <a:t>…</a:t>
              </a:r>
            </a:p>
          </p:txBody>
        </p:sp>
      </p:grpSp>
      <p:sp>
        <p:nvSpPr>
          <p:cNvPr id="9" name="Rectangle 8"/>
          <p:cNvSpPr/>
          <p:nvPr/>
        </p:nvSpPr>
        <p:spPr>
          <a:xfrm>
            <a:off x="395536" y="5419414"/>
            <a:ext cx="84249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>
              <a:defRPr/>
            </a:pPr>
            <a:r>
              <a:rPr lang="it-IT" sz="2000" dirty="0">
                <a:solidFill>
                  <a:schemeClr val="tx2"/>
                </a:solidFill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Le aziende necessitano di un robusto quadro di regole per ottenere da tutti i più importanti </a:t>
            </a:r>
            <a:r>
              <a:rPr lang="it-IT" sz="2000" dirty="0" err="1">
                <a:solidFill>
                  <a:schemeClr val="tx2"/>
                </a:solidFill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stakeholders</a:t>
            </a:r>
            <a:r>
              <a:rPr lang="it-IT" sz="2000" dirty="0">
                <a:solidFill>
                  <a:schemeClr val="tx2"/>
                </a:solidFill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 l’impegno ad acquistare in modo sostenibile.</a:t>
            </a:r>
            <a:endParaRPr lang="en-AU" sz="2000" dirty="0">
              <a:solidFill>
                <a:schemeClr val="tx2"/>
              </a:solidFill>
              <a:latin typeface="Trebuchet MS" panose="020B0603020202020204" pitchFamily="34" charset="0"/>
              <a:ea typeface="Gulim" panose="020B0600000101010101" pitchFamily="34" charset="-127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61399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47"/>
          <p:cNvSpPr>
            <a:spLocks noGrp="1"/>
          </p:cNvSpPr>
          <p:nvPr>
            <p:ph type="title"/>
          </p:nvPr>
        </p:nvSpPr>
        <p:spPr>
          <a:xfrm>
            <a:off x="251520" y="241200"/>
            <a:ext cx="7416824" cy="778097"/>
          </a:xfrm>
        </p:spPr>
        <p:txBody>
          <a:bodyPr/>
          <a:lstStyle/>
          <a:p>
            <a:pPr algn="just"/>
            <a:r>
              <a:rPr lang="en-AU" sz="2000" dirty="0">
                <a:latin typeface="Trebuchet MS" panose="020B0603020202020204" pitchFamily="34" charset="0"/>
              </a:rPr>
              <a:t>La nostra </a:t>
            </a:r>
            <a:r>
              <a:rPr lang="en-AU" sz="2000" dirty="0" err="1">
                <a:latin typeface="Trebuchet MS" panose="020B0603020202020204" pitchFamily="34" charset="0"/>
              </a:rPr>
              <a:t>economia</a:t>
            </a:r>
            <a:r>
              <a:rPr lang="en-AU" sz="2000" dirty="0">
                <a:latin typeface="Trebuchet MS" panose="020B0603020202020204" pitchFamily="34" charset="0"/>
              </a:rPr>
              <a:t> è </a:t>
            </a:r>
            <a:r>
              <a:rPr lang="en-AU" sz="2000" dirty="0" err="1">
                <a:latin typeface="Trebuchet MS" panose="020B0603020202020204" pitchFamily="34" charset="0"/>
              </a:rPr>
              <a:t>globale</a:t>
            </a:r>
            <a:r>
              <a:rPr lang="en-AU" sz="2000" dirty="0">
                <a:latin typeface="Trebuchet MS" panose="020B0603020202020204" pitchFamily="34" charset="0"/>
              </a:rPr>
              <a:t>, le </a:t>
            </a:r>
            <a:r>
              <a:rPr lang="en-AU" sz="2000" dirty="0" err="1">
                <a:latin typeface="Trebuchet MS" panose="020B0603020202020204" pitchFamily="34" charset="0"/>
              </a:rPr>
              <a:t>catene</a:t>
            </a:r>
            <a:r>
              <a:rPr lang="en-AU" sz="2000" dirty="0">
                <a:latin typeface="Trebuchet MS" panose="020B0603020202020204" pitchFamily="34" charset="0"/>
              </a:rPr>
              <a:t> di </a:t>
            </a:r>
            <a:r>
              <a:rPr lang="en-AU" sz="2000" dirty="0" err="1">
                <a:latin typeface="Trebuchet MS" panose="020B0603020202020204" pitchFamily="34" charset="0"/>
              </a:rPr>
              <a:t>fornitura</a:t>
            </a:r>
            <a:r>
              <a:rPr lang="en-AU" sz="2000" dirty="0">
                <a:latin typeface="Trebuchet MS" panose="020B0603020202020204" pitchFamily="34" charset="0"/>
              </a:rPr>
              <a:t> </a:t>
            </a:r>
            <a:r>
              <a:rPr lang="en-AU" sz="2000" dirty="0" err="1">
                <a:latin typeface="Trebuchet MS" panose="020B0603020202020204" pitchFamily="34" charset="0"/>
              </a:rPr>
              <a:t>sono</a:t>
            </a:r>
            <a:r>
              <a:rPr lang="en-AU" sz="2000" dirty="0">
                <a:latin typeface="Trebuchet MS" panose="020B0603020202020204" pitchFamily="34" charset="0"/>
              </a:rPr>
              <a:t> </a:t>
            </a:r>
            <a:r>
              <a:rPr lang="en-AU" sz="2000" dirty="0" err="1">
                <a:latin typeface="Trebuchet MS" panose="020B0603020202020204" pitchFamily="34" charset="0"/>
              </a:rPr>
              <a:t>internazionali</a:t>
            </a:r>
            <a:r>
              <a:rPr lang="en-AU" sz="2000" dirty="0">
                <a:latin typeface="Trebuchet MS" panose="020B0603020202020204" pitchFamily="34" charset="0"/>
              </a:rPr>
              <a:t> … </a:t>
            </a:r>
            <a:r>
              <a:rPr lang="en-AU" sz="2000" dirty="0" err="1">
                <a:latin typeface="Trebuchet MS" panose="020B0603020202020204" pitchFamily="34" charset="0"/>
              </a:rPr>
              <a:t>abbiamo</a:t>
            </a:r>
            <a:r>
              <a:rPr lang="en-AU" sz="2000" dirty="0">
                <a:latin typeface="Trebuchet MS" panose="020B0603020202020204" pitchFamily="34" charset="0"/>
              </a:rPr>
              <a:t> </a:t>
            </a:r>
            <a:r>
              <a:rPr lang="en-AU" sz="2000" dirty="0" err="1">
                <a:latin typeface="Trebuchet MS" panose="020B0603020202020204" pitchFamily="34" charset="0"/>
              </a:rPr>
              <a:t>quindi</a:t>
            </a:r>
            <a:r>
              <a:rPr lang="en-AU" sz="2000" dirty="0">
                <a:latin typeface="Trebuchet MS" panose="020B0603020202020204" pitchFamily="34" charset="0"/>
              </a:rPr>
              <a:t> la </a:t>
            </a:r>
            <a:r>
              <a:rPr lang="en-AU" sz="2000" dirty="0" err="1">
                <a:latin typeface="Trebuchet MS" panose="020B0603020202020204" pitchFamily="34" charset="0"/>
              </a:rPr>
              <a:t>necessità</a:t>
            </a:r>
            <a:r>
              <a:rPr lang="en-AU" sz="2000" dirty="0">
                <a:latin typeface="Trebuchet MS" panose="020B0603020202020204" pitchFamily="34" charset="0"/>
              </a:rPr>
              <a:t> di </a:t>
            </a:r>
            <a:r>
              <a:rPr lang="en-AU" sz="2000" dirty="0" err="1">
                <a:latin typeface="Trebuchet MS" panose="020B0603020202020204" pitchFamily="34" charset="0"/>
              </a:rPr>
              <a:t>confrontarci</a:t>
            </a:r>
            <a:r>
              <a:rPr lang="en-AU" sz="2000" dirty="0">
                <a:latin typeface="Trebuchet MS" panose="020B0603020202020204" pitchFamily="34" charset="0"/>
              </a:rPr>
              <a:t> con lo </a:t>
            </a:r>
            <a:r>
              <a:rPr lang="en-AU" sz="2000" dirty="0" err="1">
                <a:latin typeface="Trebuchet MS" panose="020B0603020202020204" pitchFamily="34" charset="0"/>
              </a:rPr>
              <a:t>stesso</a:t>
            </a:r>
            <a:r>
              <a:rPr lang="en-AU" sz="2000" dirty="0">
                <a:latin typeface="Trebuchet MS" panose="020B0603020202020204" pitchFamily="34" charset="0"/>
              </a:rPr>
              <a:t> </a:t>
            </a:r>
            <a:r>
              <a:rPr lang="en-AU" sz="2000" dirty="0" err="1">
                <a:latin typeface="Trebuchet MS" panose="020B0603020202020204" pitchFamily="34" charset="0"/>
              </a:rPr>
              <a:t>linguaggio</a:t>
            </a:r>
            <a:r>
              <a:rPr lang="en-AU" sz="2000" dirty="0">
                <a:latin typeface="Trebuchet MS" panose="020B0603020202020204" pitchFamily="34" charset="0"/>
              </a:rPr>
              <a:t>!</a:t>
            </a:r>
          </a:p>
        </p:txBody>
      </p:sp>
      <p:sp>
        <p:nvSpPr>
          <p:cNvPr id="45" name="Title 1"/>
          <p:cNvSpPr txBox="1">
            <a:spLocks/>
          </p:cNvSpPr>
          <p:nvPr/>
        </p:nvSpPr>
        <p:spPr>
          <a:xfrm>
            <a:off x="611560" y="3717033"/>
            <a:ext cx="7758126" cy="30243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kern="1200">
                <a:solidFill>
                  <a:schemeClr val="tx2"/>
                </a:solidFill>
                <a:latin typeface="Articulate Narrow" panose="02000506040000020004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AU" sz="2800" i="1" dirty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</a:rPr>
              <a:t>Il 38% </a:t>
            </a:r>
            <a:r>
              <a:rPr lang="it-IT" sz="2000" b="0" i="1" dirty="0">
                <a:latin typeface="Trebuchet MS" pitchFamily="34" charset="0"/>
              </a:rPr>
              <a:t>delle aziende considera la mancanza di un quadro armonizzato di regole come un ostacolo fondamentale per avere  catene di fornitura sostenibili.</a:t>
            </a:r>
            <a:endParaRPr lang="en-GB" sz="2000" b="0" i="1" dirty="0">
              <a:latin typeface="Trebuchet MS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67544" y="6021288"/>
            <a:ext cx="8352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it-IT" sz="1200" kern="0" dirty="0">
                <a:solidFill>
                  <a:schemeClr val="tx2"/>
                </a:solidFill>
              </a:rPr>
              <a:t>Fonte: DNV GL, luglio 2014. Indagine condotta su 2.061 professionisti provenienti da aziende di diverse industrie in tutto il mondo.</a:t>
            </a: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268760"/>
            <a:ext cx="3528392" cy="351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585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47"/>
          <p:cNvSpPr>
            <a:spLocks noGrp="1"/>
          </p:cNvSpPr>
          <p:nvPr>
            <p:ph type="title"/>
          </p:nvPr>
        </p:nvSpPr>
        <p:spPr>
          <a:xfrm>
            <a:off x="323528" y="260648"/>
            <a:ext cx="7704856" cy="344382"/>
          </a:xfrm>
        </p:spPr>
        <p:txBody>
          <a:bodyPr/>
          <a:lstStyle/>
          <a:p>
            <a:r>
              <a:rPr lang="en-AU" sz="2400" dirty="0" err="1">
                <a:latin typeface="Trebuchet MS" panose="020B0603020202020204" pitchFamily="34" charset="0"/>
              </a:rPr>
              <a:t>Gli</a:t>
            </a:r>
            <a:r>
              <a:rPr lang="en-AU" sz="2400" dirty="0">
                <a:latin typeface="Trebuchet MS" panose="020B0603020202020204" pitchFamily="34" charset="0"/>
              </a:rPr>
              <a:t> acquisti </a:t>
            </a:r>
            <a:r>
              <a:rPr lang="en-AU" sz="2400" dirty="0" err="1">
                <a:latin typeface="Trebuchet MS" panose="020B0603020202020204" pitchFamily="34" charset="0"/>
              </a:rPr>
              <a:t>sostenibili</a:t>
            </a:r>
            <a:r>
              <a:rPr lang="en-AU" sz="2400" dirty="0">
                <a:latin typeface="Trebuchet MS" panose="020B0603020202020204" pitchFamily="34" charset="0"/>
              </a:rPr>
              <a:t> </a:t>
            </a:r>
            <a:r>
              <a:rPr lang="en-AU" sz="2400" dirty="0" err="1">
                <a:latin typeface="Trebuchet MS" panose="020B0603020202020204" pitchFamily="34" charset="0"/>
              </a:rPr>
              <a:t>costituiscono</a:t>
            </a:r>
            <a:r>
              <a:rPr lang="en-AU" sz="2400" dirty="0">
                <a:latin typeface="Trebuchet MS" panose="020B0603020202020204" pitchFamily="34" charset="0"/>
              </a:rPr>
              <a:t> un </a:t>
            </a:r>
            <a:r>
              <a:rPr lang="en-AU" sz="2400" dirty="0" err="1">
                <a:latin typeface="Trebuchet MS" panose="020B0603020202020204" pitchFamily="34" charset="0"/>
              </a:rPr>
              <a:t>vantaggio</a:t>
            </a:r>
            <a:r>
              <a:rPr lang="en-AU" sz="2400" dirty="0">
                <a:latin typeface="Trebuchet MS" panose="020B0603020202020204" pitchFamily="34" charset="0"/>
              </a:rPr>
              <a:t> per le </a:t>
            </a:r>
            <a:r>
              <a:rPr lang="en-AU" sz="2400" dirty="0" err="1">
                <a:latin typeface="Trebuchet MS" panose="020B0603020202020204" pitchFamily="34" charset="0"/>
              </a:rPr>
              <a:t>aziende</a:t>
            </a:r>
            <a:endParaRPr lang="en-AU" sz="2400" dirty="0">
              <a:latin typeface="Trebuchet MS" panose="020B0603020202020204" pitchFamily="34" charset="0"/>
            </a:endParaRPr>
          </a:p>
        </p:txBody>
      </p:sp>
      <p:sp>
        <p:nvSpPr>
          <p:cNvPr id="51" name="Title 1"/>
          <p:cNvSpPr txBox="1">
            <a:spLocks/>
          </p:cNvSpPr>
          <p:nvPr/>
        </p:nvSpPr>
        <p:spPr>
          <a:xfrm>
            <a:off x="448906" y="1196752"/>
            <a:ext cx="8136904" cy="45365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kern="1200">
                <a:solidFill>
                  <a:schemeClr val="tx2"/>
                </a:solidFill>
                <a:latin typeface="Articulate Narrow" panose="02000506040000020004" pitchFamily="2" charset="0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r>
              <a:rPr lang="en-AU" sz="2400" b="0" i="1" dirty="0">
                <a:latin typeface="Trebuchet MS" pitchFamily="34" charset="0"/>
              </a:rPr>
              <a:t>I </a:t>
            </a:r>
            <a:r>
              <a:rPr lang="en-AU" sz="2400" b="0" i="1" dirty="0" err="1">
                <a:latin typeface="Trebuchet MS" pitchFamily="34" charset="0"/>
              </a:rPr>
              <a:t>benefici</a:t>
            </a:r>
            <a:r>
              <a:rPr lang="en-AU" sz="2400" b="0" i="1" dirty="0">
                <a:latin typeface="Trebuchet MS" pitchFamily="34" charset="0"/>
              </a:rPr>
              <a:t> di chi </a:t>
            </a:r>
            <a:r>
              <a:rPr lang="en-AU" sz="2400" b="0" i="1" dirty="0" err="1">
                <a:latin typeface="Trebuchet MS" pitchFamily="34" charset="0"/>
              </a:rPr>
              <a:t>gestisce</a:t>
            </a:r>
            <a:r>
              <a:rPr lang="en-AU" sz="2400" b="0" i="1" dirty="0">
                <a:latin typeface="Trebuchet MS" pitchFamily="34" charset="0"/>
              </a:rPr>
              <a:t> </a:t>
            </a:r>
            <a:r>
              <a:rPr lang="en-AU" sz="2400" b="0" i="1" dirty="0" err="1">
                <a:latin typeface="Trebuchet MS" pitchFamily="34" charset="0"/>
              </a:rPr>
              <a:t>gli</a:t>
            </a:r>
            <a:r>
              <a:rPr lang="en-AU" sz="2400" b="0" i="1" dirty="0">
                <a:latin typeface="Trebuchet MS" pitchFamily="34" charset="0"/>
              </a:rPr>
              <a:t> acquisti in </a:t>
            </a:r>
            <a:r>
              <a:rPr lang="en-AU" sz="2400" b="0" i="1" dirty="0" err="1">
                <a:latin typeface="Trebuchet MS" pitchFamily="34" charset="0"/>
              </a:rPr>
              <a:t>modo</a:t>
            </a:r>
            <a:r>
              <a:rPr lang="en-AU" sz="2400" b="0" i="1" dirty="0">
                <a:latin typeface="Trebuchet MS" pitchFamily="34" charset="0"/>
              </a:rPr>
              <a:t> </a:t>
            </a:r>
            <a:r>
              <a:rPr lang="en-AU" sz="2400" b="0" i="1" dirty="0" err="1">
                <a:latin typeface="Trebuchet MS" pitchFamily="34" charset="0"/>
              </a:rPr>
              <a:t>sostenibile</a:t>
            </a:r>
            <a:r>
              <a:rPr lang="en-AU" sz="2400" b="0" i="1" dirty="0">
                <a:latin typeface="Trebuchet MS" pitchFamily="34" charset="0"/>
              </a:rPr>
              <a:t>: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2800" i="1" dirty="0" err="1">
                <a:solidFill>
                  <a:schemeClr val="accent4"/>
                </a:solidFill>
                <a:latin typeface="Trebuchet MS" pitchFamily="34" charset="0"/>
              </a:rPr>
              <a:t>Nel</a:t>
            </a:r>
            <a:r>
              <a:rPr lang="en-AU" sz="2800" i="1" dirty="0">
                <a:solidFill>
                  <a:schemeClr val="accent4"/>
                </a:solidFill>
                <a:latin typeface="Trebuchet MS" pitchFamily="34" charset="0"/>
              </a:rPr>
              <a:t> 90% </a:t>
            </a:r>
            <a:r>
              <a:rPr lang="en-AU" sz="2400" b="0" i="1" dirty="0" err="1">
                <a:latin typeface="Trebuchet MS" pitchFamily="34" charset="0"/>
              </a:rPr>
              <a:t>migliorano</a:t>
            </a:r>
            <a:r>
              <a:rPr lang="en-AU" sz="2400" b="0" i="1" dirty="0">
                <a:latin typeface="Trebuchet MS" pitchFamily="34" charset="0"/>
              </a:rPr>
              <a:t> la </a:t>
            </a:r>
            <a:r>
              <a:rPr lang="en-AU" sz="2400" b="0" i="1" dirty="0" err="1">
                <a:latin typeface="Trebuchet MS" pitchFamily="34" charset="0"/>
              </a:rPr>
              <a:t>reputazione</a:t>
            </a:r>
            <a:r>
              <a:rPr lang="en-AU" sz="2400" b="0" i="1" dirty="0">
                <a:latin typeface="Trebuchet MS" pitchFamily="34" charset="0"/>
              </a:rPr>
              <a:t> del </a:t>
            </a:r>
            <a:r>
              <a:rPr lang="en-AU" sz="2400" b="0" i="1" dirty="0" err="1">
                <a:latin typeface="Trebuchet MS" pitchFamily="34" charset="0"/>
              </a:rPr>
              <a:t>loro</a:t>
            </a:r>
            <a:r>
              <a:rPr lang="en-AU" sz="2400" b="0" i="1" dirty="0">
                <a:latin typeface="Trebuchet MS" pitchFamily="34" charset="0"/>
              </a:rPr>
              <a:t> brand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2800" i="1" dirty="0" err="1">
                <a:solidFill>
                  <a:schemeClr val="accent4"/>
                </a:solidFill>
                <a:latin typeface="Trebuchet MS" pitchFamily="34" charset="0"/>
              </a:rPr>
              <a:t>Nel</a:t>
            </a:r>
            <a:r>
              <a:rPr lang="en-AU" sz="2800" i="1" dirty="0">
                <a:solidFill>
                  <a:schemeClr val="accent4"/>
                </a:solidFill>
                <a:latin typeface="Trebuchet MS" pitchFamily="34" charset="0"/>
              </a:rPr>
              <a:t> 70% </a:t>
            </a:r>
            <a:r>
              <a:rPr lang="en-AU" sz="2400" b="0" i="1" dirty="0" err="1">
                <a:latin typeface="Trebuchet MS" pitchFamily="34" charset="0"/>
              </a:rPr>
              <a:t>sviluppano</a:t>
            </a:r>
            <a:r>
              <a:rPr lang="en-AU" sz="2400" b="0" i="1" dirty="0">
                <a:latin typeface="Trebuchet MS" pitchFamily="34" charset="0"/>
              </a:rPr>
              <a:t> con </a:t>
            </a:r>
            <a:r>
              <a:rPr lang="en-AU" sz="2400" b="0" i="1" dirty="0" err="1">
                <a:latin typeface="Trebuchet MS" pitchFamily="34" charset="0"/>
              </a:rPr>
              <a:t>i</a:t>
            </a:r>
            <a:r>
              <a:rPr lang="en-AU" sz="2400" b="0" i="1" dirty="0">
                <a:latin typeface="Trebuchet MS" pitchFamily="34" charset="0"/>
              </a:rPr>
              <a:t> </a:t>
            </a:r>
            <a:r>
              <a:rPr lang="en-AU" sz="2400" b="0" i="1" dirty="0" err="1">
                <a:latin typeface="Trebuchet MS" pitchFamily="34" charset="0"/>
              </a:rPr>
              <a:t>loro</a:t>
            </a:r>
            <a:r>
              <a:rPr lang="en-AU" sz="2400" b="0" i="1" dirty="0">
                <a:latin typeface="Trebuchet MS" pitchFamily="34" charset="0"/>
              </a:rPr>
              <a:t> </a:t>
            </a:r>
            <a:r>
              <a:rPr lang="en-AU" sz="2400" b="0" i="1" dirty="0" err="1">
                <a:latin typeface="Trebuchet MS" pitchFamily="34" charset="0"/>
              </a:rPr>
              <a:t>fornitori</a:t>
            </a:r>
            <a:r>
              <a:rPr lang="en-AU" sz="2400" b="0" i="1" dirty="0">
                <a:latin typeface="Trebuchet MS" pitchFamily="34" charset="0"/>
              </a:rPr>
              <a:t> </a:t>
            </a:r>
            <a:r>
              <a:rPr lang="en-AU" sz="2400" b="0" i="1" dirty="0" err="1">
                <a:latin typeface="Trebuchet MS" pitchFamily="34" charset="0"/>
              </a:rPr>
              <a:t>relazioni</a:t>
            </a:r>
            <a:r>
              <a:rPr lang="en-AU" sz="2400" b="0" i="1" dirty="0">
                <a:latin typeface="Trebuchet MS" pitchFamily="34" charset="0"/>
              </a:rPr>
              <a:t> </a:t>
            </a:r>
            <a:r>
              <a:rPr lang="en-AU" sz="2400" b="0" i="1" dirty="0" err="1">
                <a:latin typeface="Trebuchet MS" pitchFamily="34" charset="0"/>
              </a:rPr>
              <a:t>più</a:t>
            </a:r>
            <a:r>
              <a:rPr lang="en-AU" sz="2400" b="0" i="1" dirty="0">
                <a:latin typeface="Trebuchet MS" pitchFamily="34" charset="0"/>
              </a:rPr>
              <a:t> </a:t>
            </a:r>
            <a:r>
              <a:rPr lang="en-AU" sz="2400" b="0" i="1" dirty="0" err="1">
                <a:latin typeface="Trebuchet MS" pitchFamily="34" charset="0"/>
              </a:rPr>
              <a:t>forti</a:t>
            </a:r>
            <a:r>
              <a:rPr lang="en-AU" sz="2400" b="0" i="1" dirty="0">
                <a:latin typeface="Trebuchet MS" pitchFamily="34" charset="0"/>
              </a:rPr>
              <a:t>, </a:t>
            </a:r>
            <a:r>
              <a:rPr lang="en-AU" sz="2400" b="0" i="1" dirty="0" err="1">
                <a:latin typeface="Trebuchet MS" pitchFamily="34" charset="0"/>
              </a:rPr>
              <a:t>più</a:t>
            </a:r>
            <a:r>
              <a:rPr lang="en-AU" sz="2400" b="0" i="1" dirty="0">
                <a:latin typeface="Trebuchet MS" pitchFamily="34" charset="0"/>
              </a:rPr>
              <a:t> </a:t>
            </a:r>
            <a:r>
              <a:rPr lang="en-AU" sz="2400" b="0" i="1" dirty="0" err="1">
                <a:latin typeface="Trebuchet MS" pitchFamily="34" charset="0"/>
              </a:rPr>
              <a:t>affidabili</a:t>
            </a:r>
            <a:r>
              <a:rPr lang="en-AU" sz="2400" b="0" i="1" dirty="0">
                <a:latin typeface="Trebuchet MS" pitchFamily="34" charset="0"/>
              </a:rPr>
              <a:t> e di </a:t>
            </a:r>
            <a:r>
              <a:rPr lang="en-AU" sz="2400" b="0" i="1" dirty="0" err="1">
                <a:latin typeface="Trebuchet MS" pitchFamily="34" charset="0"/>
              </a:rPr>
              <a:t>maggior</a:t>
            </a:r>
            <a:r>
              <a:rPr lang="en-AU" sz="2400" b="0" i="1" dirty="0">
                <a:latin typeface="Trebuchet MS" pitchFamily="34" charset="0"/>
              </a:rPr>
              <a:t> </a:t>
            </a:r>
            <a:r>
              <a:rPr lang="en-AU" sz="2400" b="0" i="1" dirty="0" err="1">
                <a:latin typeface="Trebuchet MS" pitchFamily="34" charset="0"/>
              </a:rPr>
              <a:t>durata</a:t>
            </a:r>
            <a:endParaRPr lang="en-AU" sz="2400" b="0" i="1" dirty="0">
              <a:latin typeface="Trebuchet MS" pitchFamily="34" charset="0"/>
            </a:endParaRP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2800" i="1" dirty="0" err="1">
                <a:solidFill>
                  <a:schemeClr val="accent4"/>
                </a:solidFill>
                <a:latin typeface="Trebuchet MS" pitchFamily="34" charset="0"/>
              </a:rPr>
              <a:t>Nel</a:t>
            </a:r>
            <a:r>
              <a:rPr lang="en-AU" sz="2800" i="1" dirty="0">
                <a:solidFill>
                  <a:schemeClr val="accent4"/>
                </a:solidFill>
                <a:latin typeface="Trebuchet MS" pitchFamily="34" charset="0"/>
              </a:rPr>
              <a:t> 50% </a:t>
            </a:r>
            <a:r>
              <a:rPr lang="it-IT" sz="2400" b="0" i="1" dirty="0">
                <a:latin typeface="Trebuchet MS" pitchFamily="34" charset="0"/>
              </a:rPr>
              <a:t>dispongono di prodotti e servizi più innovativi e sostenibili che comportano un incremento delle vendite</a:t>
            </a:r>
            <a:endParaRPr lang="en-AU" sz="2400" b="0" i="1" dirty="0">
              <a:latin typeface="Trebuchet MS" pitchFamily="34" charset="0"/>
            </a:endParaRP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2800" i="1" dirty="0" err="1">
                <a:solidFill>
                  <a:schemeClr val="accent4"/>
                </a:solidFill>
                <a:latin typeface="Trebuchet MS" pitchFamily="34" charset="0"/>
              </a:rPr>
              <a:t>Nel</a:t>
            </a:r>
            <a:r>
              <a:rPr lang="en-AU" sz="2800" i="1" dirty="0">
                <a:solidFill>
                  <a:schemeClr val="accent4"/>
                </a:solidFill>
                <a:latin typeface="Trebuchet MS" pitchFamily="34" charset="0"/>
              </a:rPr>
              <a:t> 45% </a:t>
            </a:r>
            <a:r>
              <a:rPr lang="it-IT" sz="2400" b="0" i="1" dirty="0">
                <a:latin typeface="Trebuchet MS" pitchFamily="34" charset="0"/>
              </a:rPr>
              <a:t>hanno migliorato la posizione in classifica negli indici finanziari "verdi"</a:t>
            </a:r>
            <a:endParaRPr lang="en-AU" sz="2400" b="0" i="1" dirty="0">
              <a:latin typeface="Trebuchet MS" pitchFamily="34" charset="0"/>
            </a:endParaRP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2800" i="1" dirty="0" err="1">
                <a:solidFill>
                  <a:schemeClr val="accent4"/>
                </a:solidFill>
                <a:latin typeface="Trebuchet MS" pitchFamily="34" charset="0"/>
              </a:rPr>
              <a:t>Nel</a:t>
            </a:r>
            <a:r>
              <a:rPr lang="en-AU" sz="2800" i="1" dirty="0">
                <a:solidFill>
                  <a:schemeClr val="accent4"/>
                </a:solidFill>
                <a:latin typeface="Trebuchet MS" pitchFamily="34" charset="0"/>
              </a:rPr>
              <a:t> 30% </a:t>
            </a:r>
            <a:r>
              <a:rPr lang="en-AU" sz="2400" b="0" i="1" dirty="0" err="1">
                <a:latin typeface="Trebuchet MS" pitchFamily="34" charset="0"/>
              </a:rPr>
              <a:t>hanno</a:t>
            </a:r>
            <a:r>
              <a:rPr lang="en-AU" sz="2400" b="0" i="1" dirty="0">
                <a:latin typeface="Trebuchet MS" pitchFamily="34" charset="0"/>
              </a:rPr>
              <a:t> </a:t>
            </a:r>
            <a:r>
              <a:rPr lang="en-AU" sz="2400" b="0" i="1" dirty="0" err="1">
                <a:latin typeface="Trebuchet MS" pitchFamily="34" charset="0"/>
              </a:rPr>
              <a:t>risparmiato</a:t>
            </a:r>
            <a:r>
              <a:rPr lang="en-AU" sz="2400" b="0" i="1" dirty="0">
                <a:latin typeface="Trebuchet MS" pitchFamily="34" charset="0"/>
              </a:rPr>
              <a:t> sui </a:t>
            </a:r>
            <a:r>
              <a:rPr lang="en-AU" sz="2400" b="0" i="1" dirty="0" err="1">
                <a:latin typeface="Trebuchet MS" pitchFamily="34" charset="0"/>
              </a:rPr>
              <a:t>costi</a:t>
            </a:r>
            <a:endParaRPr lang="en-GB" sz="2400" b="0" i="1" dirty="0">
              <a:latin typeface="Trebuchet MS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48906" y="6114470"/>
            <a:ext cx="81335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it-IT" sz="1200" kern="0" dirty="0">
                <a:solidFill>
                  <a:schemeClr val="tx2"/>
                </a:solidFill>
              </a:rPr>
              <a:t>Fonte: </a:t>
            </a:r>
            <a:r>
              <a:rPr lang="en-AU" sz="1200" kern="0" dirty="0" err="1">
                <a:solidFill>
                  <a:schemeClr val="tx2"/>
                </a:solidFill>
              </a:rPr>
              <a:t>Ecovadis</a:t>
            </a:r>
            <a:r>
              <a:rPr lang="en-AU" sz="1200" kern="0" dirty="0">
                <a:solidFill>
                  <a:schemeClr val="tx2"/>
                </a:solidFill>
              </a:rPr>
              <a:t> and HEC, 2017 - 7th Sustainable Procurement Barometer on 120 companies in Europe and the US </a:t>
            </a: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735976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03A94-A7DE-4AA0-ACC8-585A7162920A}" type="slidenum">
              <a:rPr lang="fr-BE" smtClean="0"/>
              <a:t>8</a:t>
            </a:fld>
            <a:endParaRPr lang="fr-BE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7504" y="4830906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>
              <a:defRPr/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Chi ha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sviluppato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 </a:t>
            </a:r>
          </a:p>
          <a:p>
            <a:pPr algn="ctr" fontAlgn="b">
              <a:defRPr/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Gulim" panose="020B0600000101010101" pitchFamily="34" charset="-127"/>
                <a:cs typeface="Aharoni" panose="02010803020104030203" pitchFamily="2" charset="-79"/>
              </a:rPr>
              <a:t>lo standard e come?</a:t>
            </a:r>
            <a:endParaRPr lang="en-AU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ea typeface="Gulim" panose="020B0600000101010101" pitchFamily="34" charset="-127"/>
              <a:cs typeface="Aharoni" panose="02010803020104030203" pitchFamily="2" charset="-79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122" y="162685"/>
            <a:ext cx="1210804" cy="458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1330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0135" t="32996" r="21130" b="20323"/>
          <a:stretch/>
        </p:blipFill>
        <p:spPr>
          <a:xfrm>
            <a:off x="0" y="1556792"/>
            <a:ext cx="9144000" cy="4087907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251520" y="241783"/>
            <a:ext cx="7764155" cy="634081"/>
          </a:xfrm>
        </p:spPr>
        <p:txBody>
          <a:bodyPr/>
          <a:lstStyle/>
          <a:p>
            <a:r>
              <a:rPr lang="it-IT" sz="2000" dirty="0">
                <a:latin typeface="Trebuchet MS" pitchFamily="34" charset="0"/>
              </a:rPr>
              <a:t>52 Paesi coinvolti attraverso le loro organizzazioni nazionali di standardizzazione e sotto l’egida di ISO (PC277)</a:t>
            </a:r>
            <a:endParaRPr lang="en-GB" sz="2000" dirty="0">
              <a:latin typeface="Trebuchet MS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17274" y="5764436"/>
            <a:ext cx="187220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>
                <a:solidFill>
                  <a:srgbClr val="C00000"/>
                </a:solidFill>
                <a:latin typeface="Segoe Print" pitchFamily="2" charset="0"/>
              </a:rPr>
              <a:t>65%</a:t>
            </a:r>
            <a:br>
              <a:rPr lang="en-AU" sz="4000" b="1" dirty="0">
                <a:solidFill>
                  <a:srgbClr val="C00000"/>
                </a:solidFill>
                <a:latin typeface="Segoe Print" pitchFamily="2" charset="0"/>
              </a:rPr>
            </a:br>
            <a:r>
              <a:rPr lang="en-AU" sz="1200" dirty="0" err="1">
                <a:solidFill>
                  <a:srgbClr val="C00000"/>
                </a:solidFill>
                <a:latin typeface="Segoe Print" pitchFamily="2" charset="0"/>
              </a:rPr>
              <a:t>popolazione</a:t>
            </a:r>
            <a:r>
              <a:rPr lang="en-AU" sz="1200" dirty="0">
                <a:solidFill>
                  <a:srgbClr val="C00000"/>
                </a:solidFill>
                <a:latin typeface="Segoe Print" pitchFamily="2" charset="0"/>
              </a:rPr>
              <a:t> </a:t>
            </a:r>
            <a:r>
              <a:rPr lang="en-AU" sz="1200" dirty="0" err="1">
                <a:solidFill>
                  <a:srgbClr val="C00000"/>
                </a:solidFill>
                <a:latin typeface="Segoe Print" pitchFamily="2" charset="0"/>
              </a:rPr>
              <a:t>mondiale</a:t>
            </a:r>
            <a:endParaRPr lang="en-GB" sz="1200" dirty="0">
              <a:solidFill>
                <a:srgbClr val="C00000"/>
              </a:solidFill>
              <a:latin typeface="Segoe Print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677514" y="5764436"/>
            <a:ext cx="187220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>
                <a:solidFill>
                  <a:srgbClr val="00B0F0"/>
                </a:solidFill>
                <a:latin typeface="Segoe Print" pitchFamily="2" charset="0"/>
              </a:rPr>
              <a:t>85%</a:t>
            </a:r>
            <a:br>
              <a:rPr lang="en-AU" sz="4000" b="1" dirty="0">
                <a:solidFill>
                  <a:srgbClr val="00B0F0"/>
                </a:solidFill>
                <a:latin typeface="Segoe Print" pitchFamily="2" charset="0"/>
              </a:rPr>
            </a:br>
            <a:r>
              <a:rPr lang="en-AU" sz="1200" dirty="0">
                <a:solidFill>
                  <a:srgbClr val="00B0F0"/>
                </a:solidFill>
                <a:latin typeface="Segoe Print" pitchFamily="2" charset="0"/>
              </a:rPr>
              <a:t>PIL </a:t>
            </a:r>
            <a:r>
              <a:rPr lang="en-AU" sz="1200" dirty="0" err="1">
                <a:solidFill>
                  <a:srgbClr val="00B0F0"/>
                </a:solidFill>
                <a:latin typeface="Segoe Print" pitchFamily="2" charset="0"/>
              </a:rPr>
              <a:t>mondiale</a:t>
            </a:r>
            <a:endParaRPr lang="en-GB" sz="1200" dirty="0">
              <a:solidFill>
                <a:srgbClr val="00B0F0"/>
              </a:solidFill>
              <a:latin typeface="Segoe Print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837754" y="5764436"/>
            <a:ext cx="240665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>
                <a:solidFill>
                  <a:srgbClr val="00B050"/>
                </a:solidFill>
                <a:latin typeface="Segoe Print" pitchFamily="2" charset="0"/>
              </a:rPr>
              <a:t>73%</a:t>
            </a:r>
            <a:br>
              <a:rPr lang="en-AU" sz="4000" b="1" dirty="0">
                <a:solidFill>
                  <a:srgbClr val="00B050"/>
                </a:solidFill>
                <a:latin typeface="Segoe Print" pitchFamily="2" charset="0"/>
              </a:rPr>
            </a:br>
            <a:r>
              <a:rPr lang="en-AU" sz="1200" dirty="0" err="1">
                <a:solidFill>
                  <a:srgbClr val="00B050"/>
                </a:solidFill>
                <a:latin typeface="Segoe Print" pitchFamily="2" charset="0"/>
              </a:rPr>
              <a:t>emissioni</a:t>
            </a:r>
            <a:r>
              <a:rPr lang="en-AU" sz="1200" dirty="0">
                <a:solidFill>
                  <a:srgbClr val="00B050"/>
                </a:solidFill>
                <a:latin typeface="Segoe Print" pitchFamily="2" charset="0"/>
              </a:rPr>
              <a:t> </a:t>
            </a:r>
            <a:r>
              <a:rPr lang="en-AU" sz="1200" dirty="0" err="1">
                <a:solidFill>
                  <a:srgbClr val="00B050"/>
                </a:solidFill>
                <a:latin typeface="Segoe Print" pitchFamily="2" charset="0"/>
              </a:rPr>
              <a:t>mondiali</a:t>
            </a:r>
            <a:r>
              <a:rPr lang="en-AU" sz="1200" dirty="0">
                <a:solidFill>
                  <a:srgbClr val="00B050"/>
                </a:solidFill>
                <a:latin typeface="Segoe Print" pitchFamily="2" charset="0"/>
              </a:rPr>
              <a:t> di CO2</a:t>
            </a:r>
            <a:endParaRPr lang="en-GB" sz="1200" dirty="0">
              <a:solidFill>
                <a:srgbClr val="00B050"/>
              </a:solidFill>
              <a:latin typeface="Segoe Print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12540" t="30193" r="60521" b="62519"/>
          <a:stretch/>
        </p:blipFill>
        <p:spPr>
          <a:xfrm>
            <a:off x="482392" y="1052736"/>
            <a:ext cx="2525525" cy="3843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55933" t="30811" r="17283" b="62186"/>
          <a:stretch/>
        </p:blipFill>
        <p:spPr>
          <a:xfrm>
            <a:off x="3007917" y="1088585"/>
            <a:ext cx="2376264" cy="3494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56057" t="42747" r="28415" b="51944"/>
          <a:stretch/>
        </p:blipFill>
        <p:spPr>
          <a:xfrm>
            <a:off x="7305678" y="1095632"/>
            <a:ext cx="1370778" cy="2636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12954" t="43093" r="70206" b="52301"/>
          <a:stretch/>
        </p:blipFill>
        <p:spPr>
          <a:xfrm>
            <a:off x="5596345" y="1108725"/>
            <a:ext cx="1559462" cy="239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79975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1_Thème Office">
  <a:themeElements>
    <a:clrScheme name="Planet PP">
      <a:dk1>
        <a:sysClr val="windowText" lastClr="000000"/>
      </a:dk1>
      <a:lt1>
        <a:sysClr val="window" lastClr="FFFFFF"/>
      </a:lt1>
      <a:dk2>
        <a:srgbClr val="444953"/>
      </a:dk2>
      <a:lt2>
        <a:srgbClr val="EEECE1"/>
      </a:lt2>
      <a:accent1>
        <a:srgbClr val="F15D22"/>
      </a:accent1>
      <a:accent2>
        <a:srgbClr val="7C267A"/>
      </a:accent2>
      <a:accent3>
        <a:srgbClr val="0B987C"/>
      </a:accent3>
      <a:accent4>
        <a:srgbClr val="1275A5"/>
      </a:accent4>
      <a:accent5>
        <a:srgbClr val="953734"/>
      </a:accent5>
      <a:accent6>
        <a:srgbClr val="76923C"/>
      </a:accent6>
      <a:hlink>
        <a:srgbClr val="0000FF"/>
      </a:hlink>
      <a:folHlink>
        <a:srgbClr val="5F497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7233</TotalTime>
  <Words>999</Words>
  <Application>Microsoft Office PowerPoint</Application>
  <PresentationFormat>On-screen Show (4:3)</PresentationFormat>
  <Paragraphs>173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Gulim</vt:lpstr>
      <vt:lpstr>ＭＳ Ｐゴシック</vt:lpstr>
      <vt:lpstr>Aharoni</vt:lpstr>
      <vt:lpstr>Arial</vt:lpstr>
      <vt:lpstr>Articulate Narrow</vt:lpstr>
      <vt:lpstr>Calibri</vt:lpstr>
      <vt:lpstr>Montserrat</vt:lpstr>
      <vt:lpstr>Open Sans</vt:lpstr>
      <vt:lpstr>Segoe Print</vt:lpstr>
      <vt:lpstr>Times New Roman</vt:lpstr>
      <vt:lpstr>Trebuchet MS</vt:lpstr>
      <vt:lpstr>1_Thème Office</vt:lpstr>
      <vt:lpstr>PowerPoint Presentation</vt:lpstr>
      <vt:lpstr>PowerPoint Presentation</vt:lpstr>
      <vt:lpstr>Le aziende spendono generalmente più della metà del loro fatturato annuale in acquisto di beni, servizi e materiali</vt:lpstr>
      <vt:lpstr>La funzione Acquisti ha un ruolo fondamentale per la gestione delle catene di fornitura dell’azienda.</vt:lpstr>
      <vt:lpstr>I team di Sostenibilità e Acquisti si impegnano per lavorare efficacemente insieme… </vt:lpstr>
      <vt:lpstr>La nostra economia è globale, le catene di fornitura sono internazionali … abbiamo quindi la necessità di confrontarci con lo stesso linguaggio!</vt:lpstr>
      <vt:lpstr>Gli acquisti sostenibili costituiscono un vantaggio per le aziende</vt:lpstr>
      <vt:lpstr>PowerPoint Presentation</vt:lpstr>
      <vt:lpstr>52 Paesi coinvolti attraverso le loro organizzazioni nazionali di standardizzazione e sotto l’egida di ISO (PC277)</vt:lpstr>
      <vt:lpstr>Collegamenti con le organizzazioni internazionali e gli standard ISO</vt:lpstr>
      <vt:lpstr>Un robusto processo di sviluppo</vt:lpstr>
      <vt:lpstr>PowerPoint Presentation</vt:lpstr>
      <vt:lpstr>Che cosa è lo standard ISO 20400?</vt:lpstr>
      <vt:lpstr>PowerPoint Presentation</vt:lpstr>
      <vt:lpstr>PowerPoint Presentation</vt:lpstr>
      <vt:lpstr>ISO 20400: lo standard creato per gli acqusiti </vt:lpstr>
      <vt:lpstr>ISO 20400: i benefici</vt:lpstr>
      <vt:lpstr>PowerPoint Presentation</vt:lpstr>
    </vt:vector>
  </TitlesOfParts>
  <Company>Cap-Conseil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Procurement process diagram - clause 6 of ISO 20400</dc:title>
  <dc:creator>Marie d'Huart;CAP conseil</dc:creator>
  <cp:lastModifiedBy>Carole Ann Smith</cp:lastModifiedBy>
  <cp:revision>522</cp:revision>
  <cp:lastPrinted>2016-01-06T05:35:01Z</cp:lastPrinted>
  <dcterms:created xsi:type="dcterms:W3CDTF">2014-11-06T03:33:58Z</dcterms:created>
  <dcterms:modified xsi:type="dcterms:W3CDTF">2017-11-03T16:32:33Z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umentInfoFinished">
    <vt:lpwstr>True</vt:lpwstr>
  </property>
</Properties>
</file>