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sldIdLst>
    <p:sldId id="256" r:id="rId3"/>
    <p:sldId id="301" r:id="rId4"/>
    <p:sldId id="316" r:id="rId5"/>
    <p:sldId id="303" r:id="rId6"/>
    <p:sldId id="341" r:id="rId7"/>
    <p:sldId id="339" r:id="rId8"/>
    <p:sldId id="343" r:id="rId9"/>
    <p:sldId id="317" r:id="rId10"/>
    <p:sldId id="340" r:id="rId11"/>
    <p:sldId id="344" r:id="rId12"/>
    <p:sldId id="288" r:id="rId13"/>
    <p:sldId id="260" r:id="rId14"/>
    <p:sldId id="302" r:id="rId15"/>
    <p:sldId id="264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F56B0E5-F192-4469-A036-032A0CBB2082}">
          <p14:sldIdLst>
            <p14:sldId id="256"/>
            <p14:sldId id="301"/>
            <p14:sldId id="316"/>
            <p14:sldId id="303"/>
            <p14:sldId id="341"/>
            <p14:sldId id="339"/>
            <p14:sldId id="343"/>
            <p14:sldId id="317"/>
            <p14:sldId id="340"/>
            <p14:sldId id="344"/>
          </p14:sldIdLst>
        </p14:section>
        <p14:section name="Untitled Section" id="{B02B7FAA-AA34-4099-B2B0-8335F4B98897}">
          <p14:sldIdLst>
            <p14:sldId id="288"/>
            <p14:sldId id="260"/>
            <p14:sldId id="302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1E5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iso20400.org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05C8508-C2C6-4A1E-B4ED-625F70CF4E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370" y="0"/>
            <a:ext cx="12203370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C9C9D-211C-48BE-AD25-B8CD3DD5D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708" y="983215"/>
            <a:ext cx="5677705" cy="2387600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B1F32-1EAE-455D-8D66-23049C0310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5708" y="3714560"/>
            <a:ext cx="9144000" cy="2278645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aseline="3000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Prepared for: xxx</a:t>
            </a:r>
            <a:br>
              <a:rPr lang="en-US" dirty="0"/>
            </a:br>
            <a:r>
              <a:rPr lang="en-US" dirty="0"/>
              <a:t>Submitted by: xxx</a:t>
            </a:r>
          </a:p>
          <a:p>
            <a:r>
              <a:rPr lang="en-US" dirty="0"/>
              <a:t>4th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7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65E0B6A-D312-412C-BE08-0EBE85D37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" y="6470580"/>
            <a:ext cx="628720" cy="23979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B0B47A-25E4-4386-99B3-F6FEFB5710F0}"/>
              </a:ext>
            </a:extLst>
          </p:cNvPr>
          <p:cNvCxnSpPr>
            <a:cxnSpLocks/>
          </p:cNvCxnSpPr>
          <p:nvPr userDrawn="1"/>
        </p:nvCxnSpPr>
        <p:spPr>
          <a:xfrm>
            <a:off x="440636" y="6291608"/>
            <a:ext cx="536381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4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05C8508-C2C6-4A1E-B4ED-625F70CF4E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370" y="0"/>
            <a:ext cx="12203370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C9C9D-211C-48BE-AD25-B8CD3DD5D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708" y="2097913"/>
            <a:ext cx="5677705" cy="427574"/>
          </a:xfrm>
        </p:spPr>
        <p:txBody>
          <a:bodyPr anchor="b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Thank you for your time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B1F32-1EAE-455D-8D66-23049C0310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5708" y="2704366"/>
            <a:ext cx="3270269" cy="16946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30000">
                <a:solidFill>
                  <a:schemeClr val="bg1"/>
                </a:solidFill>
                <a:latin typeface="Montserrat ExtraLight" panose="000003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For more information, please contact: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B4FFF12-BC7C-4298-AB77-B5A3A79F395C}"/>
              </a:ext>
            </a:extLst>
          </p:cNvPr>
          <p:cNvSpPr txBox="1">
            <a:spLocks/>
          </p:cNvSpPr>
          <p:nvPr userDrawn="1"/>
        </p:nvSpPr>
        <p:spPr>
          <a:xfrm>
            <a:off x="465708" y="3118023"/>
            <a:ext cx="9144000" cy="169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30000">
                <a:solidFill>
                  <a:schemeClr val="bg1"/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Montserrat" panose="00000500000000000000" pitchFamily="2" charset="0"/>
              </a:rPr>
              <a:t>Shaun McCarthy OBE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05A7760-1E9F-433B-A6BB-F8ABD9D29FD1}"/>
              </a:ext>
            </a:extLst>
          </p:cNvPr>
          <p:cNvSpPr txBox="1">
            <a:spLocks/>
          </p:cNvSpPr>
          <p:nvPr userDrawn="1"/>
        </p:nvSpPr>
        <p:spPr>
          <a:xfrm>
            <a:off x="713900" y="3323030"/>
            <a:ext cx="3270269" cy="169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30000">
                <a:solidFill>
                  <a:schemeClr val="bg1"/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1B7F9AD-D1B5-4291-86B0-A16B03FB2C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51" y="3344857"/>
            <a:ext cx="128672" cy="9650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362B8AC1-0E72-4750-8A2A-D4556F7417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4" y="3523027"/>
            <a:ext cx="136433" cy="13643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FE15ADA-45B2-4404-B6BF-C6EF5C3342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4" y="3733718"/>
            <a:ext cx="146304" cy="146304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644115F-11DD-46A7-9165-6B247A65BE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9" y="3967978"/>
            <a:ext cx="136408" cy="11257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E9BDD4-8EC0-4CFC-A235-EDB180D5A869}"/>
              </a:ext>
            </a:extLst>
          </p:cNvPr>
          <p:cNvGrpSpPr/>
          <p:nvPr userDrawn="1"/>
        </p:nvGrpSpPr>
        <p:grpSpPr>
          <a:xfrm>
            <a:off x="565914" y="4348602"/>
            <a:ext cx="1617326" cy="246221"/>
            <a:chOff x="565914" y="4348602"/>
            <a:chExt cx="1617326" cy="24622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D8BCE8-0A10-4F59-9147-5FFA78ADB27E}"/>
                </a:ext>
              </a:extLst>
            </p:cNvPr>
            <p:cNvSpPr/>
            <p:nvPr userDrawn="1"/>
          </p:nvSpPr>
          <p:spPr>
            <a:xfrm>
              <a:off x="565914" y="4349048"/>
              <a:ext cx="1617326" cy="238304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GB" sz="900" dirty="0">
                <a:latin typeface="Montserrat" panose="000005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61F5AE-E97D-400A-9D51-A81073580446}"/>
                </a:ext>
              </a:extLst>
            </p:cNvPr>
            <p:cNvSpPr txBox="1"/>
            <p:nvPr userDrawn="1"/>
          </p:nvSpPr>
          <p:spPr>
            <a:xfrm>
              <a:off x="619235" y="4348602"/>
              <a:ext cx="14091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u="none" dirty="0">
                  <a:solidFill>
                    <a:schemeClr val="bg1"/>
                  </a:solidFill>
                  <a:latin typeface="Montserrat Medium" panose="00000600000000000000" pitchFamily="2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www.iso20400.org</a:t>
              </a:r>
              <a:endParaRPr lang="en-GB" sz="1000" u="none" dirty="0">
                <a:solidFill>
                  <a:schemeClr val="bg1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B552F57A-38CB-4916-813B-34E83E0F2F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538" y="4418319"/>
              <a:ext cx="63445" cy="95843"/>
            </a:xfrm>
            <a:prstGeom prst="rect">
              <a:avLst/>
            </a:prstGeom>
          </p:spPr>
        </p:pic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64D373B-2BF4-4423-9FC1-06D4EA9DAB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6566" y="3253288"/>
            <a:ext cx="4999508" cy="23619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ontserrat ExtraLight" panose="00000300000000000000" pitchFamily="2" charset="0"/>
              </a:defRPr>
            </a:lvl1pPr>
          </a:lstStyle>
          <a:p>
            <a:r>
              <a:rPr lang="en-GB" dirty="0"/>
              <a:t>xxxxxxxxxxx@xxxxxxxxxx.com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D257FCD-F297-4A53-9985-57DCBBAF6D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013" y="3469350"/>
            <a:ext cx="3079750" cy="20955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Montserrat ExtraLight" panose="00000300000000000000" pitchFamily="2" charset="0"/>
              </a:defRPr>
            </a:lvl1pPr>
          </a:lstStyle>
          <a:p>
            <a:r>
              <a:rPr lang="en-GB" dirty="0"/>
              <a:t>07xxx </a:t>
            </a:r>
            <a:r>
              <a:rPr lang="en-GB" dirty="0" err="1"/>
              <a:t>xxxxxx</a:t>
            </a:r>
            <a:endParaRPr lang="en-GB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382A6052-611F-476D-BE10-43BBEF15EF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665" y="3682240"/>
            <a:ext cx="3079750" cy="20955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Montserrat ExtraLight" panose="00000300000000000000" pitchFamily="2" charset="0"/>
              </a:defRPr>
            </a:lvl1pPr>
          </a:lstStyle>
          <a:p>
            <a:r>
              <a:rPr lang="en-GB" dirty="0" err="1"/>
              <a:t>Linkedin</a:t>
            </a:r>
            <a:r>
              <a:rPr lang="en-GB" dirty="0"/>
              <a:t> handle here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CF9BA5CC-06E2-464A-AF16-46FB5F85E8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905" y="3919488"/>
            <a:ext cx="3079750" cy="20955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Montserrat ExtraLight" panose="00000300000000000000" pitchFamily="2" charset="0"/>
              </a:defRPr>
            </a:lvl1pPr>
          </a:lstStyle>
          <a:p>
            <a:r>
              <a:rPr lang="en-GB" dirty="0"/>
              <a:t>Twitter handle here</a:t>
            </a:r>
          </a:p>
        </p:txBody>
      </p:sp>
    </p:spTree>
    <p:extLst>
      <p:ext uri="{BB962C8B-B14F-4D97-AF65-F5344CB8AC3E}">
        <p14:creationId xmlns:p14="http://schemas.microsoft.com/office/powerpoint/2010/main" val="20544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CB057AD-85AB-4668-A617-3B44479585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545" y="0"/>
            <a:ext cx="12839089" cy="635267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535E744-306F-4112-B13E-461673DAE616}"/>
              </a:ext>
            </a:extLst>
          </p:cNvPr>
          <p:cNvSpPr/>
          <p:nvPr userDrawn="1"/>
        </p:nvSpPr>
        <p:spPr>
          <a:xfrm>
            <a:off x="0" y="6352674"/>
            <a:ext cx="12192000" cy="50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aseline="-25000" dirty="0">
                <a:ln>
                  <a:noFill/>
                </a:ln>
              </a:rPr>
              <a:t>v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6F281EDA-9CCB-4938-B479-7CE6966CA6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4736" y="6478288"/>
            <a:ext cx="49279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US" dirty="0"/>
              <a:t>Inspiring Sustainable Business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9DA9C09-BDB8-4D10-A998-812B4F83A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2587" y="6473776"/>
            <a:ext cx="2492724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294A9A5-B47C-490F-A492-10E4F3525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92" y="1432909"/>
            <a:ext cx="4611404" cy="3360378"/>
          </a:xfrm>
          <a:prstGeom prst="rect">
            <a:avLst/>
          </a:prstGeom>
        </p:spPr>
      </p:pic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BF66A332-FA79-4D57-A9CF-F9D0FB01EC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4058" y="3678593"/>
            <a:ext cx="3869272" cy="876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/>
              <a:t>SUB-HEADING HERE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79DAA-438C-45CD-966F-083AA9E505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524526"/>
            <a:ext cx="3224452" cy="403057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D7C5AB-5B81-4F0E-B875-C28887D78C4B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CC561-1B19-408E-B22C-7DA55FC23B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4275" y="2092325"/>
            <a:ext cx="3868738" cy="904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3E320-4265-4A30-A91F-B91FB915C02E}"/>
              </a:ext>
            </a:extLst>
          </p:cNvPr>
          <p:cNvSpPr txBox="1"/>
          <p:nvPr userDrawn="1"/>
        </p:nvSpPr>
        <p:spPr>
          <a:xfrm>
            <a:off x="12623639" y="-14726"/>
            <a:ext cx="2374900" cy="369331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chemeClr val="bg1"/>
                </a:solidFill>
              </a:rPr>
              <a:t>TIPS!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Left alignment: 2cm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Calibri Light for headings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Use icons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Use text sparingly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Less is more – if the slide looks crowded, split it into two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Use as many visuals as possible</a:t>
            </a:r>
          </a:p>
        </p:txBody>
      </p:sp>
    </p:spTree>
    <p:extLst>
      <p:ext uri="{BB962C8B-B14F-4D97-AF65-F5344CB8AC3E}">
        <p14:creationId xmlns:p14="http://schemas.microsoft.com/office/powerpoint/2010/main" val="2760530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05636D6-B426-4EF0-B690-825DB86C5D9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2825" y="0"/>
            <a:ext cx="609917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3F3D00-00DA-4C4D-8C0B-E393091FE8B6}"/>
              </a:ext>
            </a:extLst>
          </p:cNvPr>
          <p:cNvSpPr/>
          <p:nvPr userDrawn="1"/>
        </p:nvSpPr>
        <p:spPr>
          <a:xfrm>
            <a:off x="33" y="0"/>
            <a:ext cx="6092792" cy="7045694"/>
          </a:xfrm>
          <a:prstGeom prst="rect">
            <a:avLst/>
          </a:prstGeom>
          <a:solidFill>
            <a:srgbClr val="38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A336D5A8-99C4-486C-8C78-AE94E7A8AF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296000"/>
            <a:ext cx="5030560" cy="11077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Providing Support on Sustainable Procurement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026888-CE86-49F7-881B-0A20F3D9B0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2682240"/>
            <a:ext cx="5030560" cy="3436536"/>
          </a:xfrm>
          <a:prstGeom prst="rect">
            <a:avLst/>
          </a:prstGeom>
        </p:spPr>
        <p:txBody>
          <a:bodyPr tIns="46800"/>
          <a:lstStyle>
            <a:lvl1pPr marL="0" indent="0">
              <a:lnSpc>
                <a:spcPct val="100000"/>
              </a:lnSpc>
              <a:buClrTx/>
              <a:buSzPct val="8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Source Sans Pro Light" panose="020B0403030403020204" pitchFamily="34" charset="0"/>
              </a:defRPr>
            </a:lvl1pPr>
            <a:lvl2pPr marL="628650" indent="-17145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+mn-lt"/>
                <a:ea typeface="Source Sans Pro Light" panose="020B0403030403020204" pitchFamily="34" charset="0"/>
              </a:defRPr>
            </a:lvl2pPr>
            <a:lvl3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Source Sans Pro Light" panose="020B0403030403020204" pitchFamily="34" charset="0"/>
              </a:defRPr>
            </a:lvl3pPr>
            <a:lvl4pPr marL="15430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  <a:ea typeface="Source Sans Pro Light" panose="020B0403030403020204" pitchFamily="34" charset="0"/>
              </a:defRPr>
            </a:lvl4pPr>
            <a:lvl5pPr marL="2000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Placeholder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6CF0D2-0C28-4D93-BDD2-498D9CC08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4526"/>
            <a:ext cx="1809958" cy="226245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698FC53-0F4F-4346-893A-56D749D34C5A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E03BE-C05D-44E2-829A-9BE9D3AD7CF9}"/>
              </a:ext>
            </a:extLst>
          </p:cNvPr>
          <p:cNvSpPr txBox="1"/>
          <p:nvPr userDrawn="1"/>
        </p:nvSpPr>
        <p:spPr>
          <a:xfrm>
            <a:off x="12475334" y="4584"/>
            <a:ext cx="2978941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chemeClr val="bg1"/>
                </a:solidFill>
              </a:rPr>
              <a:t>TIP!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chemeClr val="accent1"/>
                </a:solidFill>
              </a:rPr>
              <a:t>RIGHT CLICK </a:t>
            </a:r>
            <a:r>
              <a:rPr lang="en-GB" sz="1600" dirty="0">
                <a:solidFill>
                  <a:schemeClr val="bg1"/>
                </a:solidFill>
              </a:rPr>
              <a:t>on the preview slide on the left hand side of your screen, and go to </a:t>
            </a:r>
            <a:r>
              <a:rPr lang="en-GB" sz="1600" b="1" dirty="0">
                <a:solidFill>
                  <a:schemeClr val="accent1"/>
                </a:solidFill>
              </a:rPr>
              <a:t>LAYOUT</a:t>
            </a:r>
            <a:r>
              <a:rPr lang="en-GB" sz="1600" dirty="0">
                <a:solidFill>
                  <a:schemeClr val="bg1"/>
                </a:solidFill>
              </a:rPr>
              <a:t> to reveal more colour options and layouts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DF4F23-C98E-4A20-8364-7456626F3E43}"/>
              </a:ext>
            </a:extLst>
          </p:cNvPr>
          <p:cNvGrpSpPr/>
          <p:nvPr userDrawn="1"/>
        </p:nvGrpSpPr>
        <p:grpSpPr>
          <a:xfrm>
            <a:off x="12475334" y="2126370"/>
            <a:ext cx="2978941" cy="4693593"/>
            <a:chOff x="-3089709" y="131647"/>
            <a:chExt cx="2978941" cy="46935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31C51E-C8BE-4C6E-9FF0-A7A47B7BE6CB}"/>
                </a:ext>
              </a:extLst>
            </p:cNvPr>
            <p:cNvSpPr/>
            <p:nvPr userDrawn="1"/>
          </p:nvSpPr>
          <p:spPr>
            <a:xfrm>
              <a:off x="-3089709" y="131647"/>
              <a:ext cx="2978941" cy="4693593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en-AU" sz="1600" b="1" dirty="0">
                  <a:solidFill>
                    <a:srgbClr val="FFFFFF"/>
                  </a:solidFill>
                  <a:latin typeface="+mn-lt"/>
                </a:rPr>
                <a:t>ADD AN IMAGE AND RESIZE AND REPOSITION MANUALLY:</a:t>
              </a:r>
            </a:p>
            <a:p>
              <a:pPr>
                <a:buFont typeface="Arial" panose="020B0604020202020204" pitchFamily="34" charset="0"/>
                <a:buNone/>
              </a:pPr>
              <a:endParaRPr lang="en-AU" sz="1100" b="1" dirty="0">
                <a:solidFill>
                  <a:srgbClr val="FFFFF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  <a:defRPr/>
              </a:pP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Insert image</a:t>
              </a:r>
            </a:p>
            <a:p>
              <a:pPr marL="285750" indent="-285750">
                <a:buFont typeface="+mj-lt"/>
                <a:buAutoNum type="arabicPeriod"/>
                <a:defRPr/>
              </a:pP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To adjust the size, select the picture and go to</a:t>
              </a:r>
              <a:r>
                <a:rPr lang="en-AU" sz="1100" b="1" dirty="0">
                  <a:solidFill>
                    <a:schemeClr val="accent1"/>
                  </a:solidFill>
                  <a:latin typeface="+mn-lt"/>
                </a:rPr>
                <a:t> PICTURE TOOLS</a:t>
              </a:r>
            </a:p>
            <a:p>
              <a:pPr marL="285750" indent="-285750">
                <a:buFont typeface="+mj-lt"/>
                <a:buAutoNum type="arabicPeriod"/>
                <a:defRPr/>
              </a:pP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To maintain the original size and format </a:t>
              </a:r>
              <a:br>
                <a:rPr lang="en-AU" sz="1100" dirty="0">
                  <a:solidFill>
                    <a:srgbClr val="FFFFFF"/>
                  </a:solidFill>
                  <a:latin typeface="+mn-lt"/>
                </a:rPr>
              </a:b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of the image, click the arrow under</a:t>
              </a:r>
              <a:r>
                <a:rPr lang="en-AU" sz="11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en-AU" sz="1100" b="1" dirty="0">
                  <a:solidFill>
                    <a:srgbClr val="00AEEF"/>
                  </a:solidFill>
                  <a:latin typeface="+mn-lt"/>
                </a:rPr>
                <a:t>CROP</a:t>
              </a:r>
              <a:r>
                <a:rPr lang="en-AU" sz="11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and click </a:t>
              </a:r>
              <a:r>
                <a:rPr lang="en-AU" sz="1100" b="1" dirty="0">
                  <a:solidFill>
                    <a:schemeClr val="accent1"/>
                  </a:solidFill>
                  <a:latin typeface="+mn-lt"/>
                </a:rPr>
                <a:t>FIT</a:t>
              </a:r>
            </a:p>
            <a:p>
              <a:pPr marL="285750" indent="-285750">
                <a:buFont typeface="+mj-lt"/>
                <a:buAutoNum type="arabicPeriod"/>
                <a:defRPr/>
              </a:pPr>
              <a:endParaRPr lang="en-AU" sz="1600" b="1" dirty="0">
                <a:solidFill>
                  <a:srgbClr val="00AEE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  <a:defRPr/>
              </a:pPr>
              <a:endParaRPr lang="en-AU" sz="1600" b="1" dirty="0">
                <a:solidFill>
                  <a:srgbClr val="00AEE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  <a:defRPr/>
              </a:pPr>
              <a:endParaRPr lang="en-AU" sz="1600" b="1" dirty="0">
                <a:solidFill>
                  <a:srgbClr val="00AEE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  <a:defRPr/>
              </a:pPr>
              <a:endParaRPr lang="en-AU" sz="1600" b="1" dirty="0">
                <a:solidFill>
                  <a:srgbClr val="00AEEF"/>
                </a:solidFill>
                <a:latin typeface="+mn-lt"/>
              </a:endParaRPr>
            </a:p>
            <a:p>
              <a:pPr marL="0" indent="0">
                <a:buFont typeface="+mj-lt"/>
                <a:buNone/>
                <a:defRPr/>
              </a:pPr>
              <a:endParaRPr lang="en-AU" sz="1600" b="1" dirty="0">
                <a:solidFill>
                  <a:srgbClr val="00AEE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  <a:defRPr/>
              </a:pP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To reposition or resize your image, click </a:t>
              </a:r>
              <a:r>
                <a:rPr lang="en-AU" sz="1100" b="1" dirty="0">
                  <a:solidFill>
                    <a:schemeClr val="accent1"/>
                  </a:solidFill>
                  <a:latin typeface="+mn-lt"/>
                </a:rPr>
                <a:t>CROP</a:t>
              </a: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, and use the circles on the edge of the image, hold down </a:t>
              </a:r>
              <a:r>
                <a:rPr lang="en-AU" sz="1100" b="1" dirty="0">
                  <a:solidFill>
                    <a:schemeClr val="accent1"/>
                  </a:solidFill>
                  <a:latin typeface="+mn-lt"/>
                </a:rPr>
                <a:t>SHIFT </a:t>
              </a: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to maintain aspect ratio</a:t>
              </a:r>
            </a:p>
            <a:p>
              <a:pPr marL="285750" indent="-285750">
                <a:buFont typeface="+mj-lt"/>
                <a:buAutoNum type="arabicPeriod"/>
                <a:defRPr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0" indent="0">
                <a:buFont typeface="+mj-lt"/>
                <a:buNone/>
                <a:defRPr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0" indent="0">
                <a:buFont typeface="+mj-lt"/>
                <a:buNone/>
                <a:defRPr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  <a:defRPr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0" indent="0">
                <a:buFont typeface="+mj-lt"/>
                <a:buNone/>
                <a:defRPr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970BC636-1595-43CB-B195-6E03E2C2570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84921" y="1901150"/>
              <a:ext cx="849363" cy="113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556C23-2D86-4993-B3CB-87EF8CAD26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42369"/>
            <a:stretch/>
          </p:blipFill>
          <p:spPr>
            <a:xfrm>
              <a:off x="-2684921" y="3862714"/>
              <a:ext cx="1854153" cy="524173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43FCDA1-2D61-447C-AFC7-07842EE4EA39}"/>
                </a:ext>
              </a:extLst>
            </p:cNvPr>
            <p:cNvSpPr/>
            <p:nvPr userDrawn="1"/>
          </p:nvSpPr>
          <p:spPr>
            <a:xfrm>
              <a:off x="-2402377" y="4176559"/>
              <a:ext cx="158130" cy="154616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36699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7EF5F27-A937-40F7-8175-9A95C2D6C1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01BC42-1DF2-4966-8B69-A10479E915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32909"/>
            <a:ext cx="4611404" cy="3360378"/>
          </a:xfrm>
          <a:prstGeom prst="rect">
            <a:avLst/>
          </a:prstGeom>
        </p:spPr>
      </p:pic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54F4CE5-A706-4E87-A638-6C17A2D81E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4000" y="2183680"/>
            <a:ext cx="3561887" cy="1595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The sustainable world today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937588-877F-4E54-959C-7DBE597AA2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4526"/>
            <a:ext cx="1809958" cy="226245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0E2E761-C638-4F99-818F-993192EFB793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B5E6F7-2DBC-400B-894D-DDB78C2DB273}"/>
              </a:ext>
            </a:extLst>
          </p:cNvPr>
          <p:cNvGrpSpPr/>
          <p:nvPr userDrawn="1"/>
        </p:nvGrpSpPr>
        <p:grpSpPr>
          <a:xfrm>
            <a:off x="12505500" y="12700"/>
            <a:ext cx="3409950" cy="3785652"/>
            <a:chOff x="12696000" y="0"/>
            <a:chExt cx="3409950" cy="378565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95D958-FBA3-4964-BFBE-7EBB3DD6E82D}"/>
                </a:ext>
              </a:extLst>
            </p:cNvPr>
            <p:cNvSpPr txBox="1"/>
            <p:nvPr userDrawn="1"/>
          </p:nvSpPr>
          <p:spPr>
            <a:xfrm>
              <a:off x="12696000" y="0"/>
              <a:ext cx="3409950" cy="378565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AU" sz="1600" b="1" dirty="0">
                  <a:solidFill>
                    <a:srgbClr val="FFFFFF"/>
                  </a:solidFill>
                  <a:latin typeface="+mn-lt"/>
                </a:rPr>
                <a:t>INSTRUCTIONS FOR CHANGING BACKGROUND IMAGE: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</a:pP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Select slide</a:t>
              </a:r>
              <a:br>
                <a:rPr lang="en-AU" sz="1100" dirty="0">
                  <a:solidFill>
                    <a:srgbClr val="FFFFFF"/>
                  </a:solidFill>
                  <a:latin typeface="+mn-lt"/>
                </a:rPr>
              </a:br>
              <a:r>
                <a:rPr lang="en-AU" sz="1100" b="1" dirty="0">
                  <a:solidFill>
                    <a:srgbClr val="FFFFFF"/>
                  </a:solidFill>
                  <a:latin typeface="+mn-lt"/>
                </a:rPr>
                <a:t>RIGHT CLICK </a:t>
              </a: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on slide and select </a:t>
              </a:r>
              <a:r>
                <a:rPr lang="en-AU" sz="1100" b="1" dirty="0">
                  <a:solidFill>
                    <a:schemeClr val="accent1"/>
                  </a:solidFill>
                  <a:latin typeface="+mn-lt"/>
                </a:rPr>
                <a:t>FORMAT BACKGROUND…</a:t>
              </a:r>
            </a:p>
            <a:p>
              <a:pPr marL="285750" indent="-285750">
                <a:buFont typeface="+mj-lt"/>
                <a:buAutoNum type="arabicPeriod"/>
              </a:pP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Choose </a:t>
              </a:r>
              <a:r>
                <a:rPr lang="en-AU" sz="1100" b="1" dirty="0">
                  <a:solidFill>
                    <a:schemeClr val="accent1"/>
                  </a:solidFill>
                  <a:latin typeface="+mn-lt"/>
                </a:rPr>
                <a:t>PICTURE OR TEXTURE FILL</a:t>
              </a:r>
            </a:p>
            <a:p>
              <a:pPr marL="285750" indent="-285750">
                <a:buFont typeface="+mj-lt"/>
                <a:buAutoNum type="arabicPeriod"/>
              </a:pP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Click </a:t>
              </a:r>
              <a:r>
                <a:rPr lang="en-AU" sz="1100" b="1" dirty="0">
                  <a:solidFill>
                    <a:schemeClr val="accent1"/>
                  </a:solidFill>
                  <a:latin typeface="+mn-lt"/>
                </a:rPr>
                <a:t>INSERT PICTURE FROM FILE…</a:t>
              </a:r>
            </a:p>
            <a:p>
              <a:pPr marL="285750" indent="-285750">
                <a:buFont typeface="+mj-lt"/>
                <a:buAutoNum type="arabicPeriod"/>
              </a:pPr>
              <a:r>
                <a:rPr lang="en-AU" sz="1100" dirty="0">
                  <a:solidFill>
                    <a:srgbClr val="FFFFFF"/>
                  </a:solidFill>
                  <a:latin typeface="+mn-lt"/>
                </a:rPr>
                <a:t>Locate the folder that contains the picture you want to use and click </a:t>
              </a:r>
              <a:r>
                <a:rPr lang="en-AU" sz="1100" b="1" dirty="0">
                  <a:solidFill>
                    <a:schemeClr val="accent1"/>
                  </a:solidFill>
                  <a:latin typeface="+mn-lt"/>
                </a:rPr>
                <a:t>INSERT</a:t>
              </a:r>
            </a:p>
            <a:p>
              <a:pPr marL="285750" indent="-285750">
                <a:buFont typeface="+mj-lt"/>
                <a:buAutoNum type="arabicPeriod"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>
                <a:buFont typeface="+mj-lt"/>
                <a:buNone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0" indent="0">
                <a:buFont typeface="+mj-lt"/>
                <a:buNone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0" indent="0">
                <a:buFont typeface="+mj-lt"/>
                <a:buNone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285750" indent="-285750">
                <a:buFont typeface="+mj-lt"/>
                <a:buAutoNum type="arabicPeriod"/>
              </a:pPr>
              <a:endParaRPr lang="en-AU" sz="1100" dirty="0">
                <a:solidFill>
                  <a:srgbClr val="FFFFFF"/>
                </a:solidFill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AU" sz="1000" dirty="0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36E41A-DCF2-4B8C-BC99-C63F33E507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b="9855"/>
            <a:stretch/>
          </p:blipFill>
          <p:spPr>
            <a:xfrm>
              <a:off x="13073189" y="1942906"/>
              <a:ext cx="2201993" cy="1626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5179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AE0C4C-FFC1-40EE-9891-74DCC0324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BA15C4-DF5B-4339-AC5D-245BB6E4C9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01BC42-1DF2-4966-8B69-A10479E91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32909"/>
            <a:ext cx="4611404" cy="3360378"/>
          </a:xfrm>
          <a:prstGeom prst="rect">
            <a:avLst/>
          </a:prstGeom>
        </p:spPr>
      </p:pic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54F4CE5-A706-4E87-A638-6C17A2D81E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4000" y="2183680"/>
            <a:ext cx="3561887" cy="1595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The sustainable world today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937588-877F-4E54-959C-7DBE597AA2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4526"/>
            <a:ext cx="1809958" cy="226245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0E2E761-C638-4F99-818F-993192EFB793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22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4AE35-7524-401C-89EC-DA31078491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BA15C4-DF5B-4339-AC5D-245BB6E4C9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01BC42-1DF2-4966-8B69-A10479E91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32909"/>
            <a:ext cx="4611404" cy="3360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82DB25-318B-4CDA-9BD1-56FD17E06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4526"/>
            <a:ext cx="1809958" cy="226245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5FAA4E2-CC1F-4C37-BA41-D809A576372A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3A49-5458-4FCB-942F-EDAE37655AAF}" type="slidenum">
              <a:rPr lang="en-US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FC41A7B-3AA2-417A-87D0-67743682F4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4000" y="2183680"/>
            <a:ext cx="3561887" cy="1595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The sustainable world today</a:t>
            </a:r>
          </a:p>
        </p:txBody>
      </p:sp>
    </p:spTree>
    <p:extLst>
      <p:ext uri="{BB962C8B-B14F-4D97-AF65-F5344CB8AC3E}">
        <p14:creationId xmlns:p14="http://schemas.microsoft.com/office/powerpoint/2010/main" val="2079634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Bric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A0ECFD-FED7-4F7E-A782-2FBAC4A49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80B5D43C-AE95-42BB-8FCF-565FE70444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610001"/>
            <a:ext cx="2340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Thought leaders at the forefront of standards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16F6323-A144-4110-A058-D005463C75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3330001"/>
            <a:ext cx="2340000" cy="1114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 of </a:t>
            </a:r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7D83252-DC01-4017-BE05-9B074F1B5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1216" y="3330001"/>
            <a:ext cx="2340000" cy="1114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</a:t>
            </a:r>
            <a:endParaRPr lang="en-GB" dirty="0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1514F611-2E67-4BEE-9160-CC0F2B52A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000" y="4590101"/>
            <a:ext cx="2340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Thought leaders at the forefront of standards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B0631AB9-4C5E-47CB-9C70-AB740C35B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60315" y="4590101"/>
            <a:ext cx="2340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Thought leaders at the forefront of standards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77B74345-E967-4755-A037-7D9AC4479C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000" y="5310101"/>
            <a:ext cx="2340000" cy="1175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</a:t>
            </a:r>
            <a:endParaRPr lang="en-GB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CA366DAE-C9DD-4BDD-9116-1C55DEAC3D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60315" y="5310101"/>
            <a:ext cx="2340000" cy="1175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</a:t>
            </a:r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C76B8F4-36BB-41D7-8764-933943134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BE63213-B64E-4097-94DB-835F646E03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51215" y="2610001"/>
            <a:ext cx="2340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Thought leaders at the forefront of standards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6E58560-6B63-4393-A922-1FF796ED1F9F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326C4E0-66B1-4607-BC22-2E576008D1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295999"/>
            <a:ext cx="5194851" cy="10705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rgbClr val="38355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6F3BF3-38E6-451C-8636-668E92C6740B}"/>
              </a:ext>
            </a:extLst>
          </p:cNvPr>
          <p:cNvSpPr/>
          <p:nvPr userDrawn="1"/>
        </p:nvSpPr>
        <p:spPr>
          <a:xfrm>
            <a:off x="756000" y="2456501"/>
            <a:ext cx="1238222" cy="63500"/>
          </a:xfrm>
          <a:custGeom>
            <a:avLst/>
            <a:gdLst>
              <a:gd name="connsiteX0" fmla="*/ 0 w 1238222"/>
              <a:gd name="connsiteY0" fmla="*/ 0 h 86932"/>
              <a:gd name="connsiteX1" fmla="*/ 1238222 w 1238222"/>
              <a:gd name="connsiteY1" fmla="*/ 0 h 86932"/>
              <a:gd name="connsiteX2" fmla="*/ 1238222 w 1238222"/>
              <a:gd name="connsiteY2" fmla="*/ 86932 h 86932"/>
              <a:gd name="connsiteX3" fmla="*/ 0 w 1238222"/>
              <a:gd name="connsiteY3" fmla="*/ 86932 h 86932"/>
              <a:gd name="connsiteX4" fmla="*/ 0 w 1238222"/>
              <a:gd name="connsiteY4" fmla="*/ 0 h 86932"/>
              <a:gd name="connsiteX0" fmla="*/ 0 w 1238222"/>
              <a:gd name="connsiteY0" fmla="*/ 0 h 86932"/>
              <a:gd name="connsiteX1" fmla="*/ 1238222 w 1238222"/>
              <a:gd name="connsiteY1" fmla="*/ 0 h 86932"/>
              <a:gd name="connsiteX2" fmla="*/ 1071534 w 1238222"/>
              <a:gd name="connsiteY2" fmla="*/ 86932 h 86932"/>
              <a:gd name="connsiteX3" fmla="*/ 0 w 1238222"/>
              <a:gd name="connsiteY3" fmla="*/ 86932 h 86932"/>
              <a:gd name="connsiteX4" fmla="*/ 0 w 1238222"/>
              <a:gd name="connsiteY4" fmla="*/ 0 h 86932"/>
              <a:gd name="connsiteX0" fmla="*/ 0 w 1238222"/>
              <a:gd name="connsiteY0" fmla="*/ 0 h 89160"/>
              <a:gd name="connsiteX1" fmla="*/ 1238222 w 1238222"/>
              <a:gd name="connsiteY1" fmla="*/ 0 h 89160"/>
              <a:gd name="connsiteX2" fmla="*/ 1139797 w 1238222"/>
              <a:gd name="connsiteY2" fmla="*/ 89160 h 89160"/>
              <a:gd name="connsiteX3" fmla="*/ 0 w 1238222"/>
              <a:gd name="connsiteY3" fmla="*/ 86932 h 89160"/>
              <a:gd name="connsiteX4" fmla="*/ 0 w 1238222"/>
              <a:gd name="connsiteY4" fmla="*/ 0 h 8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22" h="89160">
                <a:moveTo>
                  <a:pt x="0" y="0"/>
                </a:moveTo>
                <a:lnTo>
                  <a:pt x="1238222" y="0"/>
                </a:lnTo>
                <a:lnTo>
                  <a:pt x="1139797" y="89160"/>
                </a:lnTo>
                <a:lnTo>
                  <a:pt x="0" y="8693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76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6BAD34E-A9D8-483D-A9D9-53FA83E6F8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92C145A-4D1C-443A-8CE4-E6705CB457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296000"/>
            <a:ext cx="5194851" cy="5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 baseline="0">
                <a:solidFill>
                  <a:srgbClr val="EFA03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5482C1CF-F353-4856-8FFF-A71BBFC41A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1908000"/>
            <a:ext cx="5203950" cy="3391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rgbClr val="EFA03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Thought leaders at the forefront  of standards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83D880-4819-4DC4-86BA-BEFF2EE13F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2736000"/>
            <a:ext cx="5071603" cy="244460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6B6DE3B-4515-423E-8C4E-2A7D3456B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63EAD8A-A92E-452A-A25F-F0AF5246A5F0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2DD84996-C64E-46BF-94AE-F1DCE40FBAC4}"/>
              </a:ext>
            </a:extLst>
          </p:cNvPr>
          <p:cNvSpPr/>
          <p:nvPr userDrawn="1"/>
        </p:nvSpPr>
        <p:spPr>
          <a:xfrm>
            <a:off x="720000" y="2340000"/>
            <a:ext cx="1238222" cy="63500"/>
          </a:xfrm>
          <a:custGeom>
            <a:avLst/>
            <a:gdLst>
              <a:gd name="connsiteX0" fmla="*/ 0 w 1238222"/>
              <a:gd name="connsiteY0" fmla="*/ 0 h 86932"/>
              <a:gd name="connsiteX1" fmla="*/ 1238222 w 1238222"/>
              <a:gd name="connsiteY1" fmla="*/ 0 h 86932"/>
              <a:gd name="connsiteX2" fmla="*/ 1238222 w 1238222"/>
              <a:gd name="connsiteY2" fmla="*/ 86932 h 86932"/>
              <a:gd name="connsiteX3" fmla="*/ 0 w 1238222"/>
              <a:gd name="connsiteY3" fmla="*/ 86932 h 86932"/>
              <a:gd name="connsiteX4" fmla="*/ 0 w 1238222"/>
              <a:gd name="connsiteY4" fmla="*/ 0 h 86932"/>
              <a:gd name="connsiteX0" fmla="*/ 0 w 1238222"/>
              <a:gd name="connsiteY0" fmla="*/ 0 h 86932"/>
              <a:gd name="connsiteX1" fmla="*/ 1238222 w 1238222"/>
              <a:gd name="connsiteY1" fmla="*/ 0 h 86932"/>
              <a:gd name="connsiteX2" fmla="*/ 1071534 w 1238222"/>
              <a:gd name="connsiteY2" fmla="*/ 86932 h 86932"/>
              <a:gd name="connsiteX3" fmla="*/ 0 w 1238222"/>
              <a:gd name="connsiteY3" fmla="*/ 86932 h 86932"/>
              <a:gd name="connsiteX4" fmla="*/ 0 w 1238222"/>
              <a:gd name="connsiteY4" fmla="*/ 0 h 86932"/>
              <a:gd name="connsiteX0" fmla="*/ 0 w 1238222"/>
              <a:gd name="connsiteY0" fmla="*/ 0 h 89160"/>
              <a:gd name="connsiteX1" fmla="*/ 1238222 w 1238222"/>
              <a:gd name="connsiteY1" fmla="*/ 0 h 89160"/>
              <a:gd name="connsiteX2" fmla="*/ 1139797 w 1238222"/>
              <a:gd name="connsiteY2" fmla="*/ 89160 h 89160"/>
              <a:gd name="connsiteX3" fmla="*/ 0 w 1238222"/>
              <a:gd name="connsiteY3" fmla="*/ 86932 h 89160"/>
              <a:gd name="connsiteX4" fmla="*/ 0 w 1238222"/>
              <a:gd name="connsiteY4" fmla="*/ 0 h 8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22" h="89160">
                <a:moveTo>
                  <a:pt x="0" y="0"/>
                </a:moveTo>
                <a:lnTo>
                  <a:pt x="1238222" y="0"/>
                </a:lnTo>
                <a:lnTo>
                  <a:pt x="1139797" y="89160"/>
                </a:lnTo>
                <a:lnTo>
                  <a:pt x="0" y="869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549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1EF213-4DD8-4258-9AF0-89539135E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11F392A-E372-4579-9307-ACA5BF22B7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000" y="1851700"/>
            <a:ext cx="1656000" cy="165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CB04A60-8143-45A0-8EF3-38632691CD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62286" y="1844675"/>
            <a:ext cx="1656000" cy="16700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60BA9BD-46A0-4A2D-9291-8829777DD7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04572" y="1844675"/>
            <a:ext cx="1656000" cy="1670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9003E58-77CB-47E1-8C33-F09D312EAE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46858" y="1844675"/>
            <a:ext cx="1656000" cy="1670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97F8359D-4216-4204-B0A1-782846168E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89143" y="1844675"/>
            <a:ext cx="1656000" cy="1670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FE8A5C1B-8452-45A8-BA36-E8C0C0A5DB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0000" y="4170841"/>
            <a:ext cx="1656000" cy="165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62648858-9E77-42B2-8A82-39329231C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62286" y="4170841"/>
            <a:ext cx="1656000" cy="1670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887DABAC-E8DE-4A77-9EE7-0F41622CF88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04572" y="4170841"/>
            <a:ext cx="1656000" cy="1670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98EE9D77-397A-4891-A21F-ED2E24B9C1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46858" y="4170841"/>
            <a:ext cx="1656000" cy="1670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0E7E5464-CE9B-4AD6-A86E-92D88E2A2FF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89143" y="4170841"/>
            <a:ext cx="1656000" cy="1670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D96D4CC-7B28-46BD-A9ED-94AA16AB87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1080000"/>
            <a:ext cx="5194851" cy="542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 baseline="0">
                <a:solidFill>
                  <a:srgbClr val="EFA03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Our team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7F88F186-CE83-4AB1-B008-D3EE3B3C56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000" y="3591176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1">
                <a:solidFill>
                  <a:srgbClr val="EFA038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511802AC-C057-40E6-B36D-7689471381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0000" y="3794211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0" i="1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9EB55557-3EB2-47AB-928E-FD509E41A1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62286" y="3584846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1">
                <a:solidFill>
                  <a:srgbClr val="EFA038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90DF1EB-D872-4499-A6C3-42121C5E06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2286" y="3787881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0" i="1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5E7B425D-031E-4FAC-A0D7-48AECE4FCE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04572" y="3578517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1">
                <a:solidFill>
                  <a:srgbClr val="EFA038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0CE52816-E781-48C7-9A7D-2E6618F0D7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4572" y="3781552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0" i="1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3BA0268B-086F-41AE-9761-41E195614B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6858" y="3591176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1">
                <a:solidFill>
                  <a:srgbClr val="EFA038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003D49A1-3AC0-45BB-A29E-D23E3409B8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46858" y="3794211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0" i="1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3D455F26-AC50-4998-82D7-135112F5EBB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143" y="3578476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1">
                <a:solidFill>
                  <a:srgbClr val="EFA038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27BE773A-3C41-4EEB-A507-E0A8FA9FC5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89143" y="3781511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0" i="1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B92A236D-E0D3-432B-85C5-A9DE656DD79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0000" y="5905633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1">
                <a:solidFill>
                  <a:srgbClr val="EFA038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006B5FF7-B7DE-4D19-856F-BADEDC4B03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6108668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0" i="1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0BBC3056-123D-4181-AEE9-B717088F8AD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2286" y="5899303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1">
                <a:solidFill>
                  <a:srgbClr val="EFA038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CE73D3B-4D09-4E7D-B8C8-0CF70F2B9C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62286" y="6102338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0" i="1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05D4030E-74F9-43AE-930F-98C4C56BC1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04572" y="5892974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1">
                <a:solidFill>
                  <a:srgbClr val="EFA038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6F921BA6-AD3E-4327-AB3A-90DCE3182AB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04572" y="6096009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0" i="1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8A53204A-6787-4BD5-B102-F8CA0F2677C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46858" y="5905633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1">
                <a:solidFill>
                  <a:srgbClr val="EFA038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9F409767-BC96-4B98-B39C-48B522A495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46858" y="6108668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0" i="1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809C44FE-B66D-4362-9C83-EA86C57939D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89143" y="5892933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1">
                <a:solidFill>
                  <a:srgbClr val="EFA038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792A8218-4072-4C07-81DA-A28A7D4ED7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89143" y="6095968"/>
            <a:ext cx="1656000" cy="1967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Clr>
                <a:srgbClr val="EFA038"/>
              </a:buClr>
              <a:buFontTx/>
              <a:buNone/>
              <a:defRPr sz="1200" b="0" i="1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E76798F0-694E-4D0C-83E2-44B895E2930A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65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C1B9-560D-423D-ADF0-7BEE4934E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636" y="2402646"/>
            <a:ext cx="5155096" cy="390249"/>
          </a:xfrm>
        </p:spPr>
        <p:txBody>
          <a:bodyPr>
            <a:noAutofit/>
          </a:bodyPr>
          <a:lstStyle>
            <a:lvl1pPr>
              <a:defRPr sz="21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1. This is a section title.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0B758-51B0-44EB-B22D-D3715F3E9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0338" y="536575"/>
            <a:ext cx="5127625" cy="5754688"/>
          </a:xfrm>
        </p:spPr>
        <p:txBody>
          <a:bodyPr/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F0D238-AA0A-4E5A-86E9-A54BDEEE3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" y="6470580"/>
            <a:ext cx="628720" cy="23979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1798C8-3581-4F6F-A1C9-8EB751245DF0}"/>
              </a:ext>
            </a:extLst>
          </p:cNvPr>
          <p:cNvCxnSpPr/>
          <p:nvPr userDrawn="1"/>
        </p:nvCxnSpPr>
        <p:spPr>
          <a:xfrm>
            <a:off x="440636" y="6291608"/>
            <a:ext cx="594028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1CE3E65-A0C1-4BED-B9C8-766F87F5B9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636" y="2959237"/>
            <a:ext cx="5453063" cy="126398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5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a brief overview of what will be discussed in this section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3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6BAD34E-A9D8-483D-A9D9-53FA83E6F8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1106" y="0"/>
            <a:ext cx="360089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92C145A-4D1C-443A-8CE4-E6705CB457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080000"/>
            <a:ext cx="7574306" cy="104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 baseline="0">
                <a:solidFill>
                  <a:srgbClr val="EFA038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Title Lorem ipsum dolor sit amet Title Lorem ipsum dolor sit amet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5482C1CF-F353-4856-8FFF-A71BBFC41A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196000"/>
            <a:ext cx="7574305" cy="32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rgbClr val="EFA038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Case study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83D880-4819-4DC4-86BA-BEFF2EE13F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2844000"/>
            <a:ext cx="7574305" cy="25321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>
                <a:solidFill>
                  <a:srgbClr val="333333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scelerisque</a:t>
            </a:r>
            <a:r>
              <a:rPr lang="en-US" dirty="0"/>
              <a:t>, at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ex,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maximus vel. Duis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vitae nisi </a:t>
            </a:r>
            <a:r>
              <a:rPr lang="en-US" dirty="0" err="1"/>
              <a:t>aliquam</a:t>
            </a:r>
            <a:r>
              <a:rPr lang="en-US" dirty="0"/>
              <a:t> lacinia.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pharetra est.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a </a:t>
            </a:r>
            <a:r>
              <a:rPr lang="en-US" dirty="0" err="1"/>
              <a:t>tortor</a:t>
            </a:r>
            <a:r>
              <a:rPr lang="en-US" dirty="0"/>
              <a:t> in,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convallis, </a:t>
            </a:r>
            <a:r>
              <a:rPr lang="en-US" dirty="0" err="1"/>
              <a:t>posuere</a:t>
            </a:r>
            <a:r>
              <a:rPr lang="en-US" dirty="0"/>
              <a:t> et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dolor </a:t>
            </a:r>
            <a:r>
              <a:rPr lang="en-US" dirty="0" err="1"/>
              <a:t>iaculis</a:t>
            </a:r>
            <a:r>
              <a:rPr lang="en-US" dirty="0"/>
              <a:t> convallis.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scelerisque</a:t>
            </a:r>
            <a:r>
              <a:rPr lang="en-US" dirty="0"/>
              <a:t>, at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ex,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maximus vel. Duis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vitae nisi </a:t>
            </a:r>
            <a:r>
              <a:rPr lang="en-US" dirty="0" err="1"/>
              <a:t>aliquam</a:t>
            </a:r>
            <a:r>
              <a:rPr lang="en-US" dirty="0"/>
              <a:t> lacinia.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pharetra est.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a </a:t>
            </a:r>
            <a:r>
              <a:rPr lang="en-US" dirty="0" err="1"/>
              <a:t>tortor</a:t>
            </a:r>
            <a:r>
              <a:rPr lang="en-US" dirty="0"/>
              <a:t> in,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convallis, </a:t>
            </a:r>
            <a:r>
              <a:rPr lang="en-US" dirty="0" err="1"/>
              <a:t>posuere</a:t>
            </a:r>
            <a:r>
              <a:rPr lang="en-US" dirty="0"/>
              <a:t> et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dolor </a:t>
            </a:r>
            <a:r>
              <a:rPr lang="en-US" dirty="0" err="1"/>
              <a:t>iaculis</a:t>
            </a:r>
            <a:r>
              <a:rPr lang="en-US" dirty="0"/>
              <a:t> convallis.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scelerisque</a:t>
            </a:r>
            <a:r>
              <a:rPr lang="en-US" dirty="0"/>
              <a:t>, at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ex,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maximus vel. Duis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vitae nisi </a:t>
            </a:r>
            <a:r>
              <a:rPr lang="en-US" dirty="0" err="1"/>
              <a:t>aliquam</a:t>
            </a:r>
            <a:r>
              <a:rPr lang="en-US" dirty="0"/>
              <a:t> lacinia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8CF5004-F266-4C9D-AB3C-7DA71C909B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000" y="5564663"/>
            <a:ext cx="7584115" cy="920601"/>
          </a:xfrm>
          <a:prstGeom prst="rect">
            <a:avLst/>
          </a:prstGeom>
        </p:spPr>
        <p:txBody>
          <a:bodyPr numCol="3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EFA038"/>
                </a:solidFill>
                <a:latin typeface="+mn-lt"/>
                <a:ea typeface="Source Sans Pro Light" panose="020B0403030403020204" pitchFamily="34" charset="0"/>
              </a:defRPr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0"/>
            <a:r>
              <a:rPr lang="en-US" dirty="0"/>
              <a:t>Key area</a:t>
            </a:r>
          </a:p>
          <a:p>
            <a:pPr lvl="0"/>
            <a:r>
              <a:rPr lang="en-US" dirty="0"/>
              <a:t>Key area</a:t>
            </a:r>
          </a:p>
          <a:p>
            <a:pPr lvl="0"/>
            <a:r>
              <a:rPr lang="en-US" dirty="0"/>
              <a:t>Key area</a:t>
            </a:r>
          </a:p>
          <a:p>
            <a:pPr lvl="0"/>
            <a:r>
              <a:rPr lang="en-US" dirty="0"/>
              <a:t>Key area</a:t>
            </a:r>
          </a:p>
          <a:p>
            <a:pPr lvl="0"/>
            <a:r>
              <a:rPr lang="en-US" dirty="0"/>
              <a:t>Key area</a:t>
            </a:r>
          </a:p>
          <a:p>
            <a:pPr lvl="0"/>
            <a:r>
              <a:rPr lang="en-US" dirty="0"/>
              <a:t>Key area</a:t>
            </a:r>
          </a:p>
          <a:p>
            <a:pPr lvl="0"/>
            <a:r>
              <a:rPr lang="en-US" dirty="0"/>
              <a:t>Key area</a:t>
            </a:r>
          </a:p>
          <a:p>
            <a:pPr lvl="0"/>
            <a:r>
              <a:rPr lang="en-US" dirty="0"/>
              <a:t>Key area</a:t>
            </a:r>
          </a:p>
          <a:p>
            <a:pPr lvl="0"/>
            <a:r>
              <a:rPr lang="en-US" dirty="0"/>
              <a:t>Key area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6B6DE3B-4515-423E-8C4E-2A7D3456B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D7FD1D3-1C9A-4293-AD79-FD0B892582C4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49550C0-118E-4BD4-B100-1B2988F1220E}"/>
              </a:ext>
            </a:extLst>
          </p:cNvPr>
          <p:cNvSpPr/>
          <p:nvPr userDrawn="1"/>
        </p:nvSpPr>
        <p:spPr>
          <a:xfrm>
            <a:off x="756000" y="2592000"/>
            <a:ext cx="1238222" cy="63500"/>
          </a:xfrm>
          <a:custGeom>
            <a:avLst/>
            <a:gdLst>
              <a:gd name="connsiteX0" fmla="*/ 0 w 1238222"/>
              <a:gd name="connsiteY0" fmla="*/ 0 h 86932"/>
              <a:gd name="connsiteX1" fmla="*/ 1238222 w 1238222"/>
              <a:gd name="connsiteY1" fmla="*/ 0 h 86932"/>
              <a:gd name="connsiteX2" fmla="*/ 1238222 w 1238222"/>
              <a:gd name="connsiteY2" fmla="*/ 86932 h 86932"/>
              <a:gd name="connsiteX3" fmla="*/ 0 w 1238222"/>
              <a:gd name="connsiteY3" fmla="*/ 86932 h 86932"/>
              <a:gd name="connsiteX4" fmla="*/ 0 w 1238222"/>
              <a:gd name="connsiteY4" fmla="*/ 0 h 86932"/>
              <a:gd name="connsiteX0" fmla="*/ 0 w 1238222"/>
              <a:gd name="connsiteY0" fmla="*/ 0 h 86932"/>
              <a:gd name="connsiteX1" fmla="*/ 1238222 w 1238222"/>
              <a:gd name="connsiteY1" fmla="*/ 0 h 86932"/>
              <a:gd name="connsiteX2" fmla="*/ 1071534 w 1238222"/>
              <a:gd name="connsiteY2" fmla="*/ 86932 h 86932"/>
              <a:gd name="connsiteX3" fmla="*/ 0 w 1238222"/>
              <a:gd name="connsiteY3" fmla="*/ 86932 h 86932"/>
              <a:gd name="connsiteX4" fmla="*/ 0 w 1238222"/>
              <a:gd name="connsiteY4" fmla="*/ 0 h 86932"/>
              <a:gd name="connsiteX0" fmla="*/ 0 w 1238222"/>
              <a:gd name="connsiteY0" fmla="*/ 0 h 89160"/>
              <a:gd name="connsiteX1" fmla="*/ 1238222 w 1238222"/>
              <a:gd name="connsiteY1" fmla="*/ 0 h 89160"/>
              <a:gd name="connsiteX2" fmla="*/ 1139797 w 1238222"/>
              <a:gd name="connsiteY2" fmla="*/ 89160 h 89160"/>
              <a:gd name="connsiteX3" fmla="*/ 0 w 1238222"/>
              <a:gd name="connsiteY3" fmla="*/ 86932 h 89160"/>
              <a:gd name="connsiteX4" fmla="*/ 0 w 1238222"/>
              <a:gd name="connsiteY4" fmla="*/ 0 h 8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22" h="89160">
                <a:moveTo>
                  <a:pt x="0" y="0"/>
                </a:moveTo>
                <a:lnTo>
                  <a:pt x="1238222" y="0"/>
                </a:lnTo>
                <a:lnTo>
                  <a:pt x="1139797" y="89160"/>
                </a:lnTo>
                <a:lnTo>
                  <a:pt x="0" y="869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14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09094ECD-7DC2-40F0-B9AA-12C38455AB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296000"/>
            <a:ext cx="5194851" cy="5523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80B5D43C-AE95-42BB-8FCF-565FE70444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141245"/>
            <a:ext cx="2520000" cy="540000"/>
          </a:xfrm>
          <a:prstGeom prst="rect">
            <a:avLst/>
          </a:prstGeom>
        </p:spPr>
        <p:txBody>
          <a:bodyPr tIns="468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44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16F6323-A144-4110-A058-D005463C75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3133041"/>
            <a:ext cx="2520000" cy="10175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>
                <a:solidFill>
                  <a:srgbClr val="333333">
                    <a:alpha val="80000"/>
                  </a:srgbClr>
                </a:solidFill>
                <a:latin typeface="+mj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 of best practice by setting new standards, researching and disseminating new knowledge.</a:t>
            </a:r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C76B8F4-36BB-41D7-8764-933943134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56EB118A-AC30-4E56-8F13-5D7BF85685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0000" y="2658375"/>
            <a:ext cx="2520000" cy="4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5F734089-BAD8-4DFF-8248-F7DB4108D97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3250" y="2141245"/>
            <a:ext cx="252000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44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£39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BEF40EA0-DC1F-41EF-BE94-07E158C249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03250" y="3133041"/>
            <a:ext cx="2520000" cy="10175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>
                <a:solidFill>
                  <a:srgbClr val="333333">
                    <a:alpha val="80000"/>
                  </a:srgbClr>
                </a:solidFill>
                <a:latin typeface="+mj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 of best practice by setting new standards, researching and disseminating new knowledge.</a:t>
            </a:r>
            <a:endParaRPr lang="en-GB" dirty="0"/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42718F81-B028-45D9-92A3-E9C1A533F5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03250" y="2658375"/>
            <a:ext cx="2520000" cy="4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38" name="Text Placeholder 18">
            <a:extLst>
              <a:ext uri="{FF2B5EF4-FFF2-40B4-BE49-F238E27FC236}">
                <a16:creationId xmlns:a16="http://schemas.microsoft.com/office/drawing/2014/main" id="{C903AE95-C792-430C-8DD1-6AC1615A83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86500" y="2148501"/>
            <a:ext cx="252000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44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35DAB381-2FEA-4066-9361-AA131C241F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86500" y="3140296"/>
            <a:ext cx="2520000" cy="10175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>
                <a:solidFill>
                  <a:srgbClr val="333333">
                    <a:alpha val="80000"/>
                  </a:srgbClr>
                </a:solidFill>
                <a:latin typeface="+mj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 of best practice by setting new standards, researching and disseminating new knowledge.</a:t>
            </a:r>
            <a:endParaRPr lang="en-GB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E3CC8936-E974-4AC3-8F97-6BB29352B1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86500" y="2665631"/>
            <a:ext cx="2520000" cy="4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217B088B-5298-4D3C-92DF-FEB2964B874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69750" y="2141245"/>
            <a:ext cx="252000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44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D565A8DE-585B-4DCF-9367-20D093DC530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69750" y="3133041"/>
            <a:ext cx="2520000" cy="10175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>
                <a:solidFill>
                  <a:srgbClr val="333333">
                    <a:alpha val="80000"/>
                  </a:srgbClr>
                </a:solidFill>
                <a:latin typeface="+mj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 of best practice by setting new standards, researching and disseminating new knowledge.</a:t>
            </a:r>
            <a:endParaRPr lang="en-GB" dirty="0"/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B754137C-5246-4BFF-ABDF-9CCEDB75F14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9750" y="2658375"/>
            <a:ext cx="2520000" cy="4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A5EC743C-ACA9-485F-855A-D7A09A3C651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0000" y="4227128"/>
            <a:ext cx="252000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4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81612636-34C6-4B19-8E52-C63F3BAA259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0000" y="5245785"/>
            <a:ext cx="2520000" cy="10556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>
                <a:solidFill>
                  <a:srgbClr val="333333">
                    <a:alpha val="80000"/>
                  </a:srgbClr>
                </a:solidFill>
                <a:latin typeface="+mj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 of best practice by setting new standards, researching and disseminating new knowledge.</a:t>
            </a:r>
            <a:endParaRPr lang="en-GB" dirty="0"/>
          </a:p>
        </p:txBody>
      </p:sp>
      <p:sp>
        <p:nvSpPr>
          <p:cNvPr id="46" name="Text Placeholder 18">
            <a:extLst>
              <a:ext uri="{FF2B5EF4-FFF2-40B4-BE49-F238E27FC236}">
                <a16:creationId xmlns:a16="http://schemas.microsoft.com/office/drawing/2014/main" id="{CDA6A706-C320-44FD-ABFC-2750B5A8AC6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0000" y="4761495"/>
            <a:ext cx="2520000" cy="4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A91CC070-0900-473A-BC42-457636B062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03250" y="4227128"/>
            <a:ext cx="252000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4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£39</a:t>
            </a:r>
          </a:p>
        </p:txBody>
      </p:sp>
      <p:sp>
        <p:nvSpPr>
          <p:cNvPr id="48" name="Text Placeholder 17">
            <a:extLst>
              <a:ext uri="{FF2B5EF4-FFF2-40B4-BE49-F238E27FC236}">
                <a16:creationId xmlns:a16="http://schemas.microsoft.com/office/drawing/2014/main" id="{75A4F6EF-C336-4C4D-ADE5-676036D1B84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03250" y="5245786"/>
            <a:ext cx="2520000" cy="105567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>
                <a:solidFill>
                  <a:srgbClr val="333333">
                    <a:alpha val="80000"/>
                  </a:srgbClr>
                </a:solidFill>
                <a:latin typeface="+mj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 of best practice by setting new standards, researching and disseminating new knowledge.</a:t>
            </a:r>
            <a:endParaRPr lang="en-GB" dirty="0"/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6C889857-E571-4287-A68A-6B9A4BDC91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03250" y="4761495"/>
            <a:ext cx="2520000" cy="4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07561BED-BA1B-4E44-B649-EACC4566DF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086500" y="4234384"/>
            <a:ext cx="252000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4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2520AA09-8167-4A43-ABD6-EE672F79353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86500" y="5253042"/>
            <a:ext cx="2520000" cy="105567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>
                <a:solidFill>
                  <a:srgbClr val="333333">
                    <a:alpha val="80000"/>
                  </a:srgbClr>
                </a:solidFill>
                <a:latin typeface="+mj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 of best practice by setting new standards, researching and disseminating new knowledge.</a:t>
            </a:r>
            <a:endParaRPr lang="en-GB" dirty="0"/>
          </a:p>
        </p:txBody>
      </p:sp>
      <p:sp>
        <p:nvSpPr>
          <p:cNvPr id="52" name="Text Placeholder 18">
            <a:extLst>
              <a:ext uri="{FF2B5EF4-FFF2-40B4-BE49-F238E27FC236}">
                <a16:creationId xmlns:a16="http://schemas.microsoft.com/office/drawing/2014/main" id="{4DBF21F4-27D7-4675-BEE8-3CECD2E06E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86500" y="4768751"/>
            <a:ext cx="2520000" cy="4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53" name="Text Placeholder 18">
            <a:extLst>
              <a:ext uri="{FF2B5EF4-FFF2-40B4-BE49-F238E27FC236}">
                <a16:creationId xmlns:a16="http://schemas.microsoft.com/office/drawing/2014/main" id="{DE88FEA3-5DBE-4E04-87AD-1801BAC16D4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69750" y="4227128"/>
            <a:ext cx="252000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4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6D76E233-2B81-427F-A826-4F8AAF136AE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69750" y="5245786"/>
            <a:ext cx="2520000" cy="10629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>
                <a:solidFill>
                  <a:srgbClr val="333333">
                    <a:alpha val="80000"/>
                  </a:srgbClr>
                </a:solidFill>
                <a:latin typeface="+mj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inspire. Through our social enterprise company, we push the boundaries of best practice by setting new standards, researching and disseminating new knowledge.</a:t>
            </a:r>
            <a:endParaRPr lang="en-GB" dirty="0"/>
          </a:p>
        </p:txBody>
      </p:sp>
      <p:sp>
        <p:nvSpPr>
          <p:cNvPr id="55" name="Text Placeholder 18">
            <a:extLst>
              <a:ext uri="{FF2B5EF4-FFF2-40B4-BE49-F238E27FC236}">
                <a16:creationId xmlns:a16="http://schemas.microsoft.com/office/drawing/2014/main" id="{644A2DDC-70F8-4DAA-989C-E81ED40A39D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769750" y="4761495"/>
            <a:ext cx="2520000" cy="4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1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0962007-21DE-4F43-95E6-C8C4FC8D49D8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34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C76B8F4-36BB-41D7-8764-933943134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56EB118A-AC30-4E56-8F13-5D7BF85685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0000" y="2441660"/>
            <a:ext cx="2520000" cy="11423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42718F81-B028-45D9-92A3-E9C1A533F5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03250" y="2441660"/>
            <a:ext cx="2520000" cy="1142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E3CC8936-E974-4AC3-8F97-6BB29352B1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86500" y="2441660"/>
            <a:ext cx="2520000" cy="1142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B754137C-5246-4BFF-ABDF-9CCEDB75F14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9750" y="2441660"/>
            <a:ext cx="2520000" cy="11496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0962007-21DE-4F43-95E6-C8C4FC8D49D8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 descr="Group">
            <a:extLst>
              <a:ext uri="{FF2B5EF4-FFF2-40B4-BE49-F238E27FC236}">
                <a16:creationId xmlns:a16="http://schemas.microsoft.com/office/drawing/2014/main" id="{F71D7756-8895-4FC7-BBF7-15A5A16721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00" y="1531596"/>
            <a:ext cx="914400" cy="914400"/>
          </a:xfrm>
          <a:prstGeom prst="rect">
            <a:avLst/>
          </a:prstGeom>
        </p:spPr>
      </p:pic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80FB2A36-E8EC-4B7A-B112-0EF0AA8C43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6500" y="1531596"/>
            <a:ext cx="914400" cy="914400"/>
          </a:xfrm>
          <a:prstGeom prst="rect">
            <a:avLst/>
          </a:prstGeom>
        </p:spPr>
      </p:pic>
      <p:pic>
        <p:nvPicPr>
          <p:cNvPr id="12" name="Graphic 11" descr="Handshake">
            <a:extLst>
              <a:ext uri="{FF2B5EF4-FFF2-40B4-BE49-F238E27FC236}">
                <a16:creationId xmlns:a16="http://schemas.microsoft.com/office/drawing/2014/main" id="{CA97A652-0BA9-4F87-8A03-7A11899114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000" y="3673032"/>
            <a:ext cx="1088867" cy="1088867"/>
          </a:xfrm>
          <a:prstGeom prst="rect">
            <a:avLst/>
          </a:prstGeom>
        </p:spPr>
      </p:pic>
      <p:pic>
        <p:nvPicPr>
          <p:cNvPr id="17" name="Graphic 16" descr="Trophy">
            <a:extLst>
              <a:ext uri="{FF2B5EF4-FFF2-40B4-BE49-F238E27FC236}">
                <a16:creationId xmlns:a16="http://schemas.microsoft.com/office/drawing/2014/main" id="{9B19F4EC-EB89-4CD4-9BFE-36D0E697F2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39848" y="3698432"/>
            <a:ext cx="914400" cy="914400"/>
          </a:xfrm>
          <a:prstGeom prst="rect">
            <a:avLst/>
          </a:prstGeom>
        </p:spPr>
      </p:pic>
      <p:pic>
        <p:nvPicPr>
          <p:cNvPr id="32" name="Graphic 31" descr="Cement truck">
            <a:extLst>
              <a:ext uri="{FF2B5EF4-FFF2-40B4-BE49-F238E27FC236}">
                <a16:creationId xmlns:a16="http://schemas.microsoft.com/office/drawing/2014/main" id="{E3645056-6D58-4157-ABB9-5DBA5763145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33757" y="3698432"/>
            <a:ext cx="914400" cy="914400"/>
          </a:xfrm>
          <a:prstGeom prst="rect">
            <a:avLst/>
          </a:prstGeom>
        </p:spPr>
      </p:pic>
      <p:pic>
        <p:nvPicPr>
          <p:cNvPr id="56" name="Graphic 55" descr="City">
            <a:extLst>
              <a:ext uri="{FF2B5EF4-FFF2-40B4-BE49-F238E27FC236}">
                <a16:creationId xmlns:a16="http://schemas.microsoft.com/office/drawing/2014/main" id="{4C27C6C0-14F2-4A67-A796-89FEE38A99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69750" y="1531596"/>
            <a:ext cx="914400" cy="914400"/>
          </a:xfrm>
          <a:prstGeom prst="rect">
            <a:avLst/>
          </a:prstGeom>
        </p:spPr>
      </p:pic>
      <p:pic>
        <p:nvPicPr>
          <p:cNvPr id="58" name="Graphic 57" descr="Scales of Justice">
            <a:extLst>
              <a:ext uri="{FF2B5EF4-FFF2-40B4-BE49-F238E27FC236}">
                <a16:creationId xmlns:a16="http://schemas.microsoft.com/office/drawing/2014/main" id="{9405A4B7-A33D-4D2A-A633-A4C540DA5D3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03250" y="1531596"/>
            <a:ext cx="914400" cy="914400"/>
          </a:xfrm>
          <a:prstGeom prst="rect">
            <a:avLst/>
          </a:prstGeom>
        </p:spPr>
      </p:pic>
      <p:pic>
        <p:nvPicPr>
          <p:cNvPr id="60" name="Graphic 59" descr="Recycle">
            <a:extLst>
              <a:ext uri="{FF2B5EF4-FFF2-40B4-BE49-F238E27FC236}">
                <a16:creationId xmlns:a16="http://schemas.microsoft.com/office/drawing/2014/main" id="{7C4E360B-D5E4-4599-97D9-811A3892E59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27665" y="3698432"/>
            <a:ext cx="914400" cy="914400"/>
          </a:xfrm>
          <a:prstGeom prst="rect">
            <a:avLst/>
          </a:prstGeom>
        </p:spPr>
      </p:pic>
      <p:sp>
        <p:nvSpPr>
          <p:cNvPr id="61" name="Text Placeholder 18">
            <a:extLst>
              <a:ext uri="{FF2B5EF4-FFF2-40B4-BE49-F238E27FC236}">
                <a16:creationId xmlns:a16="http://schemas.microsoft.com/office/drawing/2014/main" id="{9CEDC362-450A-4049-A6C8-73921B06D0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01286" y="4664933"/>
            <a:ext cx="2520000" cy="11423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62" name="Text Placeholder 18">
            <a:extLst>
              <a:ext uri="{FF2B5EF4-FFF2-40B4-BE49-F238E27FC236}">
                <a16:creationId xmlns:a16="http://schemas.microsoft.com/office/drawing/2014/main" id="{DDC87983-B8FC-43F0-A74C-1264D310BBC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84536" y="4664934"/>
            <a:ext cx="2520000" cy="1142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63" name="Text Placeholder 18">
            <a:extLst>
              <a:ext uri="{FF2B5EF4-FFF2-40B4-BE49-F238E27FC236}">
                <a16:creationId xmlns:a16="http://schemas.microsoft.com/office/drawing/2014/main" id="{08FD91A2-4623-4B0B-A375-D274673F3B0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67786" y="4672190"/>
            <a:ext cx="2520000" cy="1142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  <p:sp>
        <p:nvSpPr>
          <p:cNvPr id="64" name="Text Placeholder 18">
            <a:extLst>
              <a:ext uri="{FF2B5EF4-FFF2-40B4-BE49-F238E27FC236}">
                <a16:creationId xmlns:a16="http://schemas.microsoft.com/office/drawing/2014/main" id="{C213C4FA-F8F7-4BD1-9750-F9BCF0725BD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51036" y="4664934"/>
            <a:ext cx="2520000" cy="11496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would choose a sustainable of standards creation </a:t>
            </a:r>
          </a:p>
        </p:txBody>
      </p:sp>
    </p:spTree>
    <p:extLst>
      <p:ext uri="{BB962C8B-B14F-4D97-AF65-F5344CB8AC3E}">
        <p14:creationId xmlns:p14="http://schemas.microsoft.com/office/powerpoint/2010/main" val="3255111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9D8A-A4FC-44CC-8383-BE4DF878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926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09094ECD-7DC2-40F0-B9AA-12C38455AB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296000"/>
            <a:ext cx="5194851" cy="520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C76B8F4-36BB-41D7-8764-933943134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56EB118A-AC30-4E56-8F13-5D7BF85685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9999" y="1888750"/>
            <a:ext cx="10657061" cy="520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None/>
              <a:defRPr sz="1600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Introduction.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dolor vitae </a:t>
            </a:r>
            <a:r>
              <a:rPr lang="en-US" dirty="0" err="1"/>
              <a:t>nibh</a:t>
            </a:r>
            <a:r>
              <a:rPr lang="en-US" dirty="0"/>
              <a:t> vestibulum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non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id </a:t>
            </a:r>
            <a:r>
              <a:rPr lang="en-US" dirty="0" err="1"/>
              <a:t>mauris</a:t>
            </a:r>
            <a:r>
              <a:rPr lang="en-US" dirty="0"/>
              <a:t> at </a:t>
            </a:r>
            <a:r>
              <a:rPr lang="en-US" dirty="0" err="1"/>
              <a:t>molestie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lacinia ex.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2C2B0B9-A541-461B-BEF6-60E83BB9DC2F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4F0870D-0138-4162-BE16-3FACCE307241}"/>
              </a:ext>
            </a:extLst>
          </p:cNvPr>
          <p:cNvSpPr/>
          <p:nvPr userDrawn="1"/>
        </p:nvSpPr>
        <p:spPr>
          <a:xfrm>
            <a:off x="720000" y="2484382"/>
            <a:ext cx="1238222" cy="63500"/>
          </a:xfrm>
          <a:custGeom>
            <a:avLst/>
            <a:gdLst>
              <a:gd name="connsiteX0" fmla="*/ 0 w 1238222"/>
              <a:gd name="connsiteY0" fmla="*/ 0 h 86932"/>
              <a:gd name="connsiteX1" fmla="*/ 1238222 w 1238222"/>
              <a:gd name="connsiteY1" fmla="*/ 0 h 86932"/>
              <a:gd name="connsiteX2" fmla="*/ 1238222 w 1238222"/>
              <a:gd name="connsiteY2" fmla="*/ 86932 h 86932"/>
              <a:gd name="connsiteX3" fmla="*/ 0 w 1238222"/>
              <a:gd name="connsiteY3" fmla="*/ 86932 h 86932"/>
              <a:gd name="connsiteX4" fmla="*/ 0 w 1238222"/>
              <a:gd name="connsiteY4" fmla="*/ 0 h 86932"/>
              <a:gd name="connsiteX0" fmla="*/ 0 w 1238222"/>
              <a:gd name="connsiteY0" fmla="*/ 0 h 86932"/>
              <a:gd name="connsiteX1" fmla="*/ 1238222 w 1238222"/>
              <a:gd name="connsiteY1" fmla="*/ 0 h 86932"/>
              <a:gd name="connsiteX2" fmla="*/ 1071534 w 1238222"/>
              <a:gd name="connsiteY2" fmla="*/ 86932 h 86932"/>
              <a:gd name="connsiteX3" fmla="*/ 0 w 1238222"/>
              <a:gd name="connsiteY3" fmla="*/ 86932 h 86932"/>
              <a:gd name="connsiteX4" fmla="*/ 0 w 1238222"/>
              <a:gd name="connsiteY4" fmla="*/ 0 h 86932"/>
              <a:gd name="connsiteX0" fmla="*/ 0 w 1238222"/>
              <a:gd name="connsiteY0" fmla="*/ 0 h 89160"/>
              <a:gd name="connsiteX1" fmla="*/ 1238222 w 1238222"/>
              <a:gd name="connsiteY1" fmla="*/ 0 h 89160"/>
              <a:gd name="connsiteX2" fmla="*/ 1139797 w 1238222"/>
              <a:gd name="connsiteY2" fmla="*/ 89160 h 89160"/>
              <a:gd name="connsiteX3" fmla="*/ 0 w 1238222"/>
              <a:gd name="connsiteY3" fmla="*/ 86932 h 89160"/>
              <a:gd name="connsiteX4" fmla="*/ 0 w 1238222"/>
              <a:gd name="connsiteY4" fmla="*/ 0 h 8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22" h="89160">
                <a:moveTo>
                  <a:pt x="0" y="0"/>
                </a:moveTo>
                <a:lnTo>
                  <a:pt x="1238222" y="0"/>
                </a:lnTo>
                <a:lnTo>
                  <a:pt x="1139797" y="89160"/>
                </a:lnTo>
                <a:lnTo>
                  <a:pt x="0" y="869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E4A65-65FA-4FF1-9B40-265B78EDB4E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0725" y="2808000"/>
            <a:ext cx="10656888" cy="3240543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6666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09094ECD-7DC2-40F0-B9AA-12C38455AB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296000"/>
            <a:ext cx="5194851" cy="520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C76B8F4-36BB-41D7-8764-933943134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56EB118A-AC30-4E56-8F13-5D7BF85685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9999" y="1888750"/>
            <a:ext cx="10657061" cy="520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None/>
              <a:defRPr sz="1600" baseline="0">
                <a:solidFill>
                  <a:srgbClr val="56A49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Introduction.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dolor vitae </a:t>
            </a:r>
            <a:r>
              <a:rPr lang="en-US" dirty="0" err="1"/>
              <a:t>nibh</a:t>
            </a:r>
            <a:r>
              <a:rPr lang="en-US" dirty="0"/>
              <a:t> vestibulum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non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id </a:t>
            </a:r>
            <a:r>
              <a:rPr lang="en-US" dirty="0" err="1"/>
              <a:t>mauris</a:t>
            </a:r>
            <a:r>
              <a:rPr lang="en-US" dirty="0"/>
              <a:t> at </a:t>
            </a:r>
            <a:r>
              <a:rPr lang="en-US" dirty="0" err="1"/>
              <a:t>molestie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lacinia ex.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2C2B0B9-A541-461B-BEF6-60E83BB9DC2F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4F0870D-0138-4162-BE16-3FACCE307241}"/>
              </a:ext>
            </a:extLst>
          </p:cNvPr>
          <p:cNvSpPr/>
          <p:nvPr userDrawn="1"/>
        </p:nvSpPr>
        <p:spPr>
          <a:xfrm>
            <a:off x="720000" y="2484382"/>
            <a:ext cx="1238222" cy="63500"/>
          </a:xfrm>
          <a:custGeom>
            <a:avLst/>
            <a:gdLst>
              <a:gd name="connsiteX0" fmla="*/ 0 w 1238222"/>
              <a:gd name="connsiteY0" fmla="*/ 0 h 86932"/>
              <a:gd name="connsiteX1" fmla="*/ 1238222 w 1238222"/>
              <a:gd name="connsiteY1" fmla="*/ 0 h 86932"/>
              <a:gd name="connsiteX2" fmla="*/ 1238222 w 1238222"/>
              <a:gd name="connsiteY2" fmla="*/ 86932 h 86932"/>
              <a:gd name="connsiteX3" fmla="*/ 0 w 1238222"/>
              <a:gd name="connsiteY3" fmla="*/ 86932 h 86932"/>
              <a:gd name="connsiteX4" fmla="*/ 0 w 1238222"/>
              <a:gd name="connsiteY4" fmla="*/ 0 h 86932"/>
              <a:gd name="connsiteX0" fmla="*/ 0 w 1238222"/>
              <a:gd name="connsiteY0" fmla="*/ 0 h 86932"/>
              <a:gd name="connsiteX1" fmla="*/ 1238222 w 1238222"/>
              <a:gd name="connsiteY1" fmla="*/ 0 h 86932"/>
              <a:gd name="connsiteX2" fmla="*/ 1071534 w 1238222"/>
              <a:gd name="connsiteY2" fmla="*/ 86932 h 86932"/>
              <a:gd name="connsiteX3" fmla="*/ 0 w 1238222"/>
              <a:gd name="connsiteY3" fmla="*/ 86932 h 86932"/>
              <a:gd name="connsiteX4" fmla="*/ 0 w 1238222"/>
              <a:gd name="connsiteY4" fmla="*/ 0 h 86932"/>
              <a:gd name="connsiteX0" fmla="*/ 0 w 1238222"/>
              <a:gd name="connsiteY0" fmla="*/ 0 h 89160"/>
              <a:gd name="connsiteX1" fmla="*/ 1238222 w 1238222"/>
              <a:gd name="connsiteY1" fmla="*/ 0 h 89160"/>
              <a:gd name="connsiteX2" fmla="*/ 1139797 w 1238222"/>
              <a:gd name="connsiteY2" fmla="*/ 89160 h 89160"/>
              <a:gd name="connsiteX3" fmla="*/ 0 w 1238222"/>
              <a:gd name="connsiteY3" fmla="*/ 86932 h 89160"/>
              <a:gd name="connsiteX4" fmla="*/ 0 w 1238222"/>
              <a:gd name="connsiteY4" fmla="*/ 0 h 8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22" h="89160">
                <a:moveTo>
                  <a:pt x="0" y="0"/>
                </a:moveTo>
                <a:lnTo>
                  <a:pt x="1238222" y="0"/>
                </a:lnTo>
                <a:lnTo>
                  <a:pt x="1139797" y="89160"/>
                </a:lnTo>
                <a:lnTo>
                  <a:pt x="0" y="869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AC5A6-49FF-4939-8DBC-149087A2678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20725" y="2898775"/>
            <a:ext cx="10656888" cy="34337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756130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2 t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D29B22-F13B-496B-99F2-ABD0940F226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38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B6BA2C1A-327B-42B7-BCC6-524849EF8A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1" y="1296000"/>
            <a:ext cx="4978156" cy="6886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800" baseline="0">
                <a:solidFill>
                  <a:srgbClr val="38355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</a:t>
            </a:r>
            <a:r>
              <a:rPr lang="da-DK" dirty="0"/>
              <a:t>lorem ipsum dolor sit amet lorem ipsum </a:t>
            </a:r>
            <a:endParaRPr lang="en-US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D9CD87F6-751A-49F3-8D70-4BD25D529A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2340000"/>
            <a:ext cx="4978157" cy="3560287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Clr>
                <a:srgbClr val="EFA038"/>
              </a:buClr>
              <a:buFont typeface="Arial" panose="020B0604020202020204" pitchFamily="34" charset="0"/>
              <a:buChar char="•"/>
              <a:defRPr sz="1600">
                <a:solidFill>
                  <a:srgbClr val="383551">
                    <a:alpha val="80000"/>
                  </a:srgbClr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have undertaken sustainable procurement assessments for a long list of clients, using the flexible framework originally, and the BS 8903 Standard since its publication in 2010.  </a:t>
            </a:r>
          </a:p>
          <a:p>
            <a:pPr lvl="0"/>
            <a:r>
              <a:rPr lang="en-US" dirty="0"/>
              <a:t>We have advised and trained a number of companies in developing their sustainability and supply chain management processes; British Land, </a:t>
            </a:r>
          </a:p>
          <a:p>
            <a:pPr lvl="0"/>
            <a:r>
              <a:rPr lang="en-US" dirty="0"/>
              <a:t>A recent cornerstone project was for the NHS Sustainable Development Unit researching the barriers and opportunities for greater integration of sustainability into procurement of pharmaceuticals and medical devices globally.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BCFFB0-E55E-498E-9F78-6B1BE2801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F7A44B8-72D1-4250-8F54-BB1ACF19F707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983A49-5458-4FCB-942F-EDAE37655AAF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154236-C030-4874-9AD4-EAE50E905A2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06406" y="1294949"/>
            <a:ext cx="4675187" cy="46053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infographic, icons charts, smart art, image, etc.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290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2 ton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3F3D00-00DA-4C4D-8C0B-E393091FE8B6}"/>
              </a:ext>
            </a:extLst>
          </p:cNvPr>
          <p:cNvSpPr/>
          <p:nvPr userDrawn="1"/>
        </p:nvSpPr>
        <p:spPr>
          <a:xfrm>
            <a:off x="0" y="-50"/>
            <a:ext cx="6096000" cy="7045694"/>
          </a:xfrm>
          <a:prstGeom prst="rect">
            <a:avLst/>
          </a:prstGeom>
          <a:solidFill>
            <a:srgbClr val="38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6CF0D2-0C28-4D93-BDD2-498D9CC08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4526"/>
            <a:ext cx="1809958" cy="226245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2B1E5ED-345F-4369-978E-3ED0F3AA0488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3A49-5458-4FCB-942F-EDAE37655AAF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728D47D-EE8F-4305-8BBA-0B8BB21241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1" y="1296000"/>
            <a:ext cx="4978156" cy="6886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</a:t>
            </a:r>
            <a:r>
              <a:rPr lang="da-DK" dirty="0"/>
              <a:t>lorem ipsum dolor sit amet lorem ipsum 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1F3728F7-997D-4D20-A541-78CD5B4046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2340000"/>
            <a:ext cx="4978157" cy="3560287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Clr>
                <a:srgbClr val="EFA038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 dirty="0"/>
              <a:t>We have undertaken sustainable procurement assessments for a long list of clients, using the flexible framework originally, and the BS 8903 Standard since its publication in 2010.  </a:t>
            </a:r>
          </a:p>
          <a:p>
            <a:pPr lvl="0"/>
            <a:r>
              <a:rPr lang="en-US" dirty="0"/>
              <a:t>We have advised and trained a number of companies in developing their sustainability and supply chain management processes; British Land, </a:t>
            </a:r>
          </a:p>
          <a:p>
            <a:pPr lvl="0"/>
            <a:r>
              <a:rPr lang="en-US" dirty="0"/>
              <a:t>A recent cornerstone project was for the NHS Sustainable Development Unit researching the barriers and opportunities for greater integration of sustainability into procurement of pharmaceuticals and medical devices globally. 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2CA3BC6-6DDE-4110-9DFC-52BD2F47602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06406" y="1294949"/>
            <a:ext cx="4675187" cy="46053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infographic, icons charts, smart art, image, etc.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034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96CF0D2-0C28-4D93-BDD2-498D9CC08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4526"/>
            <a:ext cx="1809958" cy="226245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E6894BB-74D6-4FB5-9EBB-36CE2EB4D871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3A49-5458-4FCB-942F-EDAE37655AAF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1AF03-04FE-432D-8B6E-02374A7C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960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420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96CF0D2-0C28-4D93-BDD2-498D9CC08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4526"/>
            <a:ext cx="1809958" cy="226245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E6894BB-74D6-4FB5-9EBB-36CE2EB4D871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3A49-5458-4FCB-942F-EDAE37655AAF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46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4B027618-5FB3-49E5-80A5-842FD6766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6357" y="536575"/>
            <a:ext cx="4511606" cy="5754688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FB486B-35D0-425B-A77B-F83B40B2B8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762" y="1957249"/>
            <a:ext cx="6012551" cy="2228851"/>
          </a:xfrm>
        </p:spPr>
        <p:txBody>
          <a:bodyPr>
            <a:normAutofit/>
          </a:bodyPr>
          <a:lstStyle>
            <a:lvl1pPr marL="0" indent="0">
              <a:lnSpc>
                <a:spcPts val="1560"/>
              </a:lnSpc>
              <a:buNone/>
              <a:defRPr sz="13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Quisque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quam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libero </a:t>
            </a:r>
            <a:r>
              <a:rPr lang="en-GB" dirty="0" err="1"/>
              <a:t>scelerisque</a:t>
            </a:r>
            <a:r>
              <a:rPr lang="en-GB" dirty="0"/>
              <a:t>, at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ex,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 ligula maximus vel. Duis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vitae nisi </a:t>
            </a:r>
            <a:r>
              <a:rPr lang="en-GB" dirty="0" err="1"/>
              <a:t>aliquam</a:t>
            </a:r>
            <a:r>
              <a:rPr lang="en-GB" dirty="0"/>
              <a:t> lacinia.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,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pharetra est. Ut </a:t>
            </a:r>
            <a:r>
              <a:rPr lang="en-GB" dirty="0" err="1"/>
              <a:t>tortor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, </a:t>
            </a:r>
            <a:r>
              <a:rPr lang="en-GB" dirty="0" err="1"/>
              <a:t>malesuada</a:t>
            </a:r>
            <a:r>
              <a:rPr lang="en-GB" dirty="0"/>
              <a:t> a </a:t>
            </a:r>
            <a:r>
              <a:rPr lang="en-GB" dirty="0" err="1"/>
              <a:t>tortor</a:t>
            </a:r>
            <a:r>
              <a:rPr lang="en-GB" dirty="0"/>
              <a:t> in, </a:t>
            </a:r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.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lacus</a:t>
            </a:r>
            <a:r>
              <a:rPr lang="en-GB" dirty="0"/>
              <a:t> </a:t>
            </a:r>
            <a:r>
              <a:rPr lang="en-GB" dirty="0" err="1"/>
              <a:t>nunc</a:t>
            </a:r>
            <a:r>
              <a:rPr lang="en-GB" dirty="0"/>
              <a:t>,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convallis, </a:t>
            </a:r>
            <a:r>
              <a:rPr lang="en-GB" dirty="0" err="1"/>
              <a:t>posuere</a:t>
            </a:r>
            <a:r>
              <a:rPr lang="en-GB" dirty="0"/>
              <a:t> et </a:t>
            </a:r>
            <a:r>
              <a:rPr lang="en-GB" dirty="0" err="1"/>
              <a:t>nulla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et </a:t>
            </a:r>
            <a:r>
              <a:rPr lang="en-GB" dirty="0" err="1"/>
              <a:t>metus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convallis.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placerat</a:t>
            </a:r>
            <a:r>
              <a:rPr lang="en-GB" dirty="0"/>
              <a:t> </a:t>
            </a:r>
            <a:r>
              <a:rPr lang="en-GB" dirty="0" err="1"/>
              <a:t>arcu</a:t>
            </a:r>
            <a:r>
              <a:rPr lang="en-GB" dirty="0"/>
              <a:t> non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B3854E6-F92A-4B80-9864-D8CAF4A8F1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4365071"/>
            <a:ext cx="4789487" cy="1380849"/>
          </a:xfrm>
        </p:spPr>
        <p:txBody>
          <a:bodyPr numCol="2">
            <a:noAutofit/>
          </a:bodyPr>
          <a:lstStyle>
            <a:lvl1pPr marL="87313" indent="-87313">
              <a:lnSpc>
                <a:spcPct val="100000"/>
              </a:lnSpc>
              <a:spcBef>
                <a:spcPts val="300"/>
              </a:spcBef>
              <a:defRPr sz="1200">
                <a:solidFill>
                  <a:srgbClr val="1E549D"/>
                </a:solidFill>
                <a:latin typeface="Montserrat ExtraLight" panose="00000300000000000000" pitchFamily="2" charset="0"/>
              </a:defRPr>
            </a:lvl1pPr>
            <a:lvl2pPr>
              <a:defRPr sz="1400">
                <a:latin typeface="Montserrat ExtraLight" panose="00000300000000000000" pitchFamily="2" charset="0"/>
              </a:defRPr>
            </a:lvl2pPr>
            <a:lvl3pPr>
              <a:defRPr sz="1200">
                <a:latin typeface="Montserrat ExtraLight" panose="00000300000000000000" pitchFamily="2" charset="0"/>
              </a:defRPr>
            </a:lvl3pPr>
            <a:lvl4pPr>
              <a:defRPr sz="1100">
                <a:latin typeface="Montserrat ExtraLight" panose="00000300000000000000" pitchFamily="2" charset="0"/>
              </a:defRPr>
            </a:lvl4pPr>
            <a:lvl5pPr>
              <a:defRPr sz="1100">
                <a:latin typeface="Montserrat ExtraLight" panose="00000300000000000000" pitchFamily="2" charset="0"/>
              </a:defRPr>
            </a:lvl5pPr>
          </a:lstStyle>
          <a:p>
            <a:pPr lvl="0"/>
            <a:r>
              <a:rPr lang="en-US" dirty="0"/>
              <a:t>Bullet #1</a:t>
            </a:r>
          </a:p>
          <a:p>
            <a:pPr lvl="0"/>
            <a:r>
              <a:rPr lang="en-US" dirty="0"/>
              <a:t>Bullet #2</a:t>
            </a:r>
          </a:p>
          <a:p>
            <a:pPr lvl="0"/>
            <a:r>
              <a:rPr lang="en-US" dirty="0"/>
              <a:t>Bullet #3</a:t>
            </a:r>
          </a:p>
          <a:p>
            <a:pPr lvl="0"/>
            <a:r>
              <a:rPr lang="en-US" dirty="0"/>
              <a:t>Bullet #4</a:t>
            </a:r>
          </a:p>
          <a:p>
            <a:pPr lvl="0"/>
            <a:r>
              <a:rPr lang="en-US" dirty="0"/>
              <a:t>Bullet #5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Bullet #6</a:t>
            </a:r>
          </a:p>
          <a:p>
            <a:pPr lvl="0"/>
            <a:r>
              <a:rPr lang="en-US" dirty="0"/>
              <a:t>Bullet #7</a:t>
            </a:r>
          </a:p>
          <a:p>
            <a:pPr lvl="0"/>
            <a:r>
              <a:rPr lang="en-US" dirty="0"/>
              <a:t>Bullet #8</a:t>
            </a:r>
          </a:p>
          <a:p>
            <a:pPr lvl="0"/>
            <a:r>
              <a:rPr lang="en-US" dirty="0"/>
              <a:t>Bullet #9</a:t>
            </a:r>
          </a:p>
          <a:p>
            <a:pPr lvl="0"/>
            <a:r>
              <a:rPr lang="en-US" dirty="0"/>
              <a:t>Bullet #10</a:t>
            </a:r>
          </a:p>
          <a:p>
            <a:pPr lvl="0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5E0B6A-D312-412C-BE08-0EBE85D37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" y="6470580"/>
            <a:ext cx="628720" cy="23979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B0B47A-25E4-4386-99B3-F6FEFB5710F0}"/>
              </a:ext>
            </a:extLst>
          </p:cNvPr>
          <p:cNvCxnSpPr>
            <a:cxnSpLocks/>
          </p:cNvCxnSpPr>
          <p:nvPr userDrawn="1"/>
        </p:nvCxnSpPr>
        <p:spPr>
          <a:xfrm>
            <a:off x="440636" y="6291608"/>
            <a:ext cx="6546573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8279722-6B37-47D3-8871-8FEB3937E5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202980"/>
            <a:ext cx="4899025" cy="34766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176293B-6D44-4A71-83CB-BE17E7FC94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203" y="1640647"/>
            <a:ext cx="5173663" cy="296863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30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E6894BB-74D6-4FB5-9EBB-36CE2EB4D871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3A49-5458-4FCB-942F-EDAE37655AAF}" type="slidenum">
              <a:rPr lang="en-US" smtClean="0">
                <a:solidFill>
                  <a:schemeClr val="tx2">
                    <a:alpha val="80000"/>
                  </a:schemeClr>
                </a:solidFill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>
              <a:solidFill>
                <a:schemeClr val="tx2">
                  <a:alpha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1AF03-04FE-432D-8B6E-02374A7C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960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243F3-A085-41E3-998E-EF3B0AC42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02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1BCFFB0-E55E-498E-9F78-6B1BE2801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CFFFEBD-5F45-4AB7-972B-558A9DF417A4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3A49-5458-4FCB-942F-EDAE37655AAF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9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1BCFFB0-E55E-498E-9F78-6B1BE2801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CFFFEBD-5F45-4AB7-972B-558A9DF417A4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3A49-5458-4FCB-942F-EDAE37655AAF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907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2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D29B22-F13B-496B-99F2-ABD0940F2260}"/>
              </a:ext>
            </a:extLst>
          </p:cNvPr>
          <p:cNvSpPr/>
          <p:nvPr userDrawn="1"/>
        </p:nvSpPr>
        <p:spPr>
          <a:xfrm>
            <a:off x="6099208" y="0"/>
            <a:ext cx="6092792" cy="6858000"/>
          </a:xfrm>
          <a:prstGeom prst="rect">
            <a:avLst/>
          </a:prstGeom>
          <a:solidFill>
            <a:srgbClr val="38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BCFFB0-E55E-498E-9F78-6B1BE2801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5600"/>
            <a:ext cx="1809958" cy="21996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6A29BA7-DEFD-42B0-8385-9AF0FD5F9C69}"/>
              </a:ext>
            </a:extLst>
          </p:cNvPr>
          <p:cNvSpPr txBox="1">
            <a:spLocks/>
          </p:cNvSpPr>
          <p:nvPr userDrawn="1"/>
        </p:nvSpPr>
        <p:spPr>
          <a:xfrm>
            <a:off x="10972799" y="6485264"/>
            <a:ext cx="962417" cy="2401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333333">
                    <a:alpha val="80000"/>
                  </a:srgbClr>
                </a:solidFill>
                <a:latin typeface="Montserrat ExtraLight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3A49-5458-4FCB-942F-EDAE37655AAF}" type="slidenum">
              <a:rPr lang="en-US" smtClean="0">
                <a:solidFill>
                  <a:schemeClr val="bg1">
                    <a:alpha val="80000"/>
                  </a:schemeClr>
                </a:solidFill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72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7EE748-DA5F-4445-AD07-B90AFA8D0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2094" r="7677" b="1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02A0E2-3309-4B5D-BFFB-70152AEDB5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BC32C5-6BA3-431B-86FF-3DDD32A4F7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32909"/>
            <a:ext cx="4611404" cy="3360378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0E99404-DDEB-4C61-BAB2-F6B4ECD628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4000" y="2055698"/>
            <a:ext cx="3576600" cy="446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 for your time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1D2DF465-B7CE-4C29-9FBB-3F3C94E129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4000" y="2619053"/>
            <a:ext cx="3576600" cy="340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 more information, please contact: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EA0087-53C5-4FB8-BE8F-D89D9F936C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4526"/>
            <a:ext cx="1809958" cy="226245"/>
          </a:xfrm>
          <a:prstGeom prst="rect">
            <a:avLst/>
          </a:prstGeom>
        </p:spPr>
      </p:pic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C53A15BC-3318-4DEC-8892-41AB620FDB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4000" y="2968734"/>
            <a:ext cx="3576600" cy="10564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E: email@actionsustainability.com</a:t>
            </a:r>
            <a:br>
              <a:rPr lang="en-US" dirty="0"/>
            </a:br>
            <a:r>
              <a:rPr lang="en-US" dirty="0"/>
              <a:t>M: +44 (0) 7234 123 123</a:t>
            </a:r>
          </a:p>
          <a:p>
            <a:pPr lvl="0"/>
            <a:r>
              <a:rPr lang="en-US" dirty="0"/>
              <a:t>www.actionsustainability.com </a:t>
            </a:r>
          </a:p>
        </p:txBody>
      </p:sp>
    </p:spTree>
    <p:extLst>
      <p:ext uri="{BB962C8B-B14F-4D97-AF65-F5344CB8AC3E}">
        <p14:creationId xmlns:p14="http://schemas.microsoft.com/office/powerpoint/2010/main" val="80818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/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4B027618-5FB3-49E5-80A5-842FD6766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45217" y="536575"/>
            <a:ext cx="2692746" cy="5754688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FB486B-35D0-425B-A77B-F83B40B2B8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762" y="2566452"/>
            <a:ext cx="5257177" cy="2433383"/>
          </a:xfrm>
        </p:spPr>
        <p:txBody>
          <a:bodyPr>
            <a:normAutofit/>
          </a:bodyPr>
          <a:lstStyle>
            <a:lvl1pPr marL="0" indent="0">
              <a:lnSpc>
                <a:spcPts val="1560"/>
              </a:lnSpc>
              <a:buNone/>
              <a:defRPr sz="13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Quisque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quam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libero </a:t>
            </a:r>
            <a:r>
              <a:rPr lang="en-GB" dirty="0" err="1"/>
              <a:t>scelerisque</a:t>
            </a:r>
            <a:r>
              <a:rPr lang="en-GB" dirty="0"/>
              <a:t>, at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ex,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 ligula maximus vel. Duis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vitae nisi </a:t>
            </a:r>
            <a:r>
              <a:rPr lang="en-GB" dirty="0" err="1"/>
              <a:t>aliquam</a:t>
            </a:r>
            <a:r>
              <a:rPr lang="en-GB" dirty="0"/>
              <a:t> lacinia.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,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pharetra est. Ut </a:t>
            </a:r>
            <a:r>
              <a:rPr lang="en-GB" dirty="0" err="1"/>
              <a:t>tortor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, </a:t>
            </a:r>
            <a:r>
              <a:rPr lang="en-GB" dirty="0" err="1"/>
              <a:t>malesuada</a:t>
            </a:r>
            <a:r>
              <a:rPr lang="en-GB" dirty="0"/>
              <a:t> a </a:t>
            </a:r>
            <a:r>
              <a:rPr lang="en-GB" dirty="0" err="1"/>
              <a:t>tortor</a:t>
            </a:r>
            <a:r>
              <a:rPr lang="en-GB" dirty="0"/>
              <a:t> in, </a:t>
            </a:r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.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lacus</a:t>
            </a:r>
            <a:r>
              <a:rPr lang="en-GB" dirty="0"/>
              <a:t> </a:t>
            </a:r>
            <a:r>
              <a:rPr lang="en-GB" dirty="0" err="1"/>
              <a:t>nunc</a:t>
            </a:r>
            <a:r>
              <a:rPr lang="en-GB" dirty="0"/>
              <a:t>,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convallis, </a:t>
            </a:r>
            <a:r>
              <a:rPr lang="en-GB" dirty="0" err="1"/>
              <a:t>posuere</a:t>
            </a:r>
            <a:r>
              <a:rPr lang="en-GB" dirty="0"/>
              <a:t> et </a:t>
            </a:r>
            <a:r>
              <a:rPr lang="en-GB" dirty="0" err="1"/>
              <a:t>nulla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et </a:t>
            </a:r>
            <a:r>
              <a:rPr lang="en-GB" dirty="0" err="1"/>
              <a:t>metus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convallis.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placerat</a:t>
            </a:r>
            <a:r>
              <a:rPr lang="en-GB" dirty="0"/>
              <a:t> </a:t>
            </a:r>
            <a:r>
              <a:rPr lang="en-GB" dirty="0" err="1"/>
              <a:t>arcu</a:t>
            </a:r>
            <a:r>
              <a:rPr lang="en-GB" dirty="0"/>
              <a:t> non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5E0B6A-D312-412C-BE08-0EBE85D37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" y="6470580"/>
            <a:ext cx="628720" cy="23979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B0B47A-25E4-4386-99B3-F6FEFB5710F0}"/>
              </a:ext>
            </a:extLst>
          </p:cNvPr>
          <p:cNvCxnSpPr>
            <a:cxnSpLocks/>
          </p:cNvCxnSpPr>
          <p:nvPr userDrawn="1"/>
        </p:nvCxnSpPr>
        <p:spPr>
          <a:xfrm>
            <a:off x="440636" y="6291608"/>
            <a:ext cx="536381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8279722-6B37-47D3-8871-8FEB3937E5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812183"/>
            <a:ext cx="4899025" cy="34766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176293B-6D44-4A71-83CB-BE17E7FC94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203" y="2249850"/>
            <a:ext cx="5173663" cy="296863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076F3B-31AC-4A3F-8FD4-01E8FCE90C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350" y="536575"/>
            <a:ext cx="2673350" cy="137159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1288A77-9B71-4B42-B916-AC2796C3F9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2078038"/>
            <a:ext cx="2692400" cy="2701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D48CF0-85D1-4BE2-9CDB-9A21DBB5EE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4949480"/>
            <a:ext cx="2692400" cy="134178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43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10" grpId="0"/>
      <p:bldP spid="1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/ Screensho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ll&#10;&#10;Description automatically generated">
            <a:extLst>
              <a:ext uri="{FF2B5EF4-FFF2-40B4-BE49-F238E27FC236}">
                <a16:creationId xmlns:a16="http://schemas.microsoft.com/office/drawing/2014/main" id="{82E7A7D0-F16A-4E88-A954-C2967AF43B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8" t="23760" r="12618" b="239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4B027618-5FB3-49E5-80A5-842FD6766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9914" y="3041375"/>
            <a:ext cx="3032429" cy="381619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FB486B-35D0-425B-A77B-F83B40B2B8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763" y="2980981"/>
            <a:ext cx="4591254" cy="1501563"/>
          </a:xfrm>
        </p:spPr>
        <p:txBody>
          <a:bodyPr>
            <a:normAutofit/>
          </a:bodyPr>
          <a:lstStyle>
            <a:lvl1pPr marL="0" indent="0">
              <a:lnSpc>
                <a:spcPts val="1560"/>
              </a:lnSpc>
              <a:buNone/>
              <a:defRPr sz="13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Quisque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quam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libero </a:t>
            </a:r>
            <a:r>
              <a:rPr lang="en-GB" dirty="0" err="1"/>
              <a:t>scelerisque</a:t>
            </a:r>
            <a:r>
              <a:rPr lang="en-GB" dirty="0"/>
              <a:t>, at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ex,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 ligula maximus vel. Duis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vitae nisi </a:t>
            </a:r>
            <a:r>
              <a:rPr lang="en-GB" dirty="0" err="1"/>
              <a:t>aliquam</a:t>
            </a:r>
            <a:r>
              <a:rPr lang="en-GB" dirty="0"/>
              <a:t> lacinia.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,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pharetra est. Ut </a:t>
            </a:r>
            <a:r>
              <a:rPr lang="en-GB" dirty="0" err="1"/>
              <a:t>tortor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, </a:t>
            </a:r>
            <a:r>
              <a:rPr lang="en-GB" dirty="0" err="1"/>
              <a:t>malesuada</a:t>
            </a:r>
            <a:r>
              <a:rPr lang="en-GB" dirty="0"/>
              <a:t> a </a:t>
            </a:r>
            <a:r>
              <a:rPr lang="en-GB" dirty="0" err="1"/>
              <a:t>tortor</a:t>
            </a:r>
            <a:r>
              <a:rPr lang="en-GB" dirty="0"/>
              <a:t> in, </a:t>
            </a:r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5E0B6A-D312-412C-BE08-0EBE85D374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" y="6470580"/>
            <a:ext cx="628720" cy="23979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B0B47A-25E4-4386-99B3-F6FEFB5710F0}"/>
              </a:ext>
            </a:extLst>
          </p:cNvPr>
          <p:cNvCxnSpPr>
            <a:cxnSpLocks/>
          </p:cNvCxnSpPr>
          <p:nvPr userDrawn="1"/>
        </p:nvCxnSpPr>
        <p:spPr>
          <a:xfrm>
            <a:off x="440636" y="6291608"/>
            <a:ext cx="536381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8279722-6B37-47D3-8871-8FEB3937E5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2226711"/>
            <a:ext cx="4899025" cy="34766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176293B-6D44-4A71-83CB-BE17E7FC94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203" y="2664378"/>
            <a:ext cx="5173663" cy="296863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70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4B027618-5FB3-49E5-80A5-842FD6766B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19667" y="1985532"/>
            <a:ext cx="1641752" cy="163936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Picture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FB486B-35D0-425B-A77B-F83B40B2B8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077" y="4221566"/>
            <a:ext cx="1909679" cy="120387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buNone/>
              <a:defRPr sz="11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US" dirty="0"/>
              <a:t>Shaun McCarthy is an independent advisor, author and speaker in the field of sustainable business policy and practice.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5E0B6A-D312-412C-BE08-0EBE85D37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" y="6470580"/>
            <a:ext cx="628720" cy="23979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B0B47A-25E4-4386-99B3-F6FEFB5710F0}"/>
              </a:ext>
            </a:extLst>
          </p:cNvPr>
          <p:cNvCxnSpPr>
            <a:cxnSpLocks/>
          </p:cNvCxnSpPr>
          <p:nvPr userDrawn="1"/>
        </p:nvCxnSpPr>
        <p:spPr>
          <a:xfrm>
            <a:off x="440636" y="6291608"/>
            <a:ext cx="11197327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8279722-6B37-47D3-8871-8FEB3937E5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0895" y="1222374"/>
            <a:ext cx="4899025" cy="34766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Our delivery partners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176293B-6D44-4A71-83CB-BE17E7FC94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077" y="3924703"/>
            <a:ext cx="1942364" cy="296863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Shaun McCarthy OBE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076F3B-31AC-4A3F-8FD4-01E8FCE90C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099" y="1985532"/>
            <a:ext cx="1641752" cy="16398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1288A77-9B71-4B42-B916-AC2796C3F9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88855" y="1985533"/>
            <a:ext cx="1641752" cy="1639894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D48CF0-85D1-4BE2-9CDB-9A21DBB5EE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54261" y="1986034"/>
            <a:ext cx="1641752" cy="163936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310D71-5176-4834-9C89-BF61CDEF16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764" y="3772627"/>
            <a:ext cx="2112617" cy="177791"/>
          </a:xfrm>
        </p:spPr>
        <p:txBody>
          <a:bodyPr>
            <a:noAutofit/>
          </a:bodyPr>
          <a:lstStyle>
            <a:lvl1pPr marL="0" indent="0">
              <a:buNone/>
              <a:defRPr sz="700">
                <a:solidFill>
                  <a:srgbClr val="40404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Delivery partner/United Kingdom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EEDD3EC-70F9-491F-B982-EA1DBCEA308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971088" y="1985963"/>
            <a:ext cx="1641475" cy="1638300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8056C4D-965D-4C5B-A504-6D886EBB53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89263" y="4221566"/>
            <a:ext cx="1909679" cy="120387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buNone/>
              <a:defRPr sz="11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US" dirty="0"/>
              <a:t>Jean-Louis is a passionate sustainable supply chain and social procurement advisor and trainer with 10+ years of international experience. </a:t>
            </a:r>
            <a:endParaRPr lang="en-GB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C99EB262-1CE0-486E-BB1D-D0EA059486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89263" y="3924703"/>
            <a:ext cx="1942364" cy="296863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Jean-Louis </a:t>
            </a:r>
            <a:r>
              <a:rPr lang="en-GB" dirty="0" err="1"/>
              <a:t>Haie</a:t>
            </a:r>
            <a:endParaRPr lang="en-GB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64C6A0B-E872-4C26-BF6C-8F53868B6F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89263" y="3772627"/>
            <a:ext cx="2112617" cy="177791"/>
          </a:xfrm>
        </p:spPr>
        <p:txBody>
          <a:bodyPr>
            <a:noAutofit/>
          </a:bodyPr>
          <a:lstStyle>
            <a:lvl1pPr marL="0" indent="0">
              <a:buNone/>
              <a:defRPr sz="700">
                <a:solidFill>
                  <a:srgbClr val="40404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Delivery partner/United Kingdom</a:t>
            </a:r>
            <a:endParaRPr lang="en-GB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5F43EA51-8B9F-4638-8E89-92B3D573AA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63058" y="4221566"/>
            <a:ext cx="1909679" cy="120387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buNone/>
              <a:defRPr sz="11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US" dirty="0"/>
              <a:t>Carole Ann Smith has a long-standing interest in sustainability and is a member of the Supply Chain School. </a:t>
            </a:r>
            <a:endParaRPr lang="en-GB" dirty="0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8D90C972-E0C9-4ECF-9884-F31E46A17A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63058" y="3924703"/>
            <a:ext cx="1942364" cy="296863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Carole Ann Smith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642347A-57FE-4872-8D66-78AACF49B0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63058" y="3772627"/>
            <a:ext cx="2112617" cy="177791"/>
          </a:xfrm>
        </p:spPr>
        <p:txBody>
          <a:bodyPr>
            <a:noAutofit/>
          </a:bodyPr>
          <a:lstStyle>
            <a:lvl1pPr marL="0" indent="0">
              <a:buNone/>
              <a:defRPr sz="700">
                <a:solidFill>
                  <a:srgbClr val="40404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Delivery partner/United Kingdom</a:t>
            </a:r>
            <a:endParaRPr lang="en-GB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267E1BB-0824-4A78-865D-696762F336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26801" y="4217209"/>
            <a:ext cx="1909679" cy="120387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buNone/>
              <a:defRPr sz="11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US" dirty="0"/>
              <a:t>Carole Ann Smith has a long-standing interest in sustainability and is a member of the Supply Chain School. </a:t>
            </a:r>
            <a:endParaRPr lang="en-GB" dirty="0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5570CB32-5075-4879-AA54-C1D938E185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26801" y="3920346"/>
            <a:ext cx="1942364" cy="296863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Carole Ann Smith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14C429C-5718-487D-AF49-E468624BD2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26801" y="3768270"/>
            <a:ext cx="2112617" cy="177791"/>
          </a:xfrm>
        </p:spPr>
        <p:txBody>
          <a:bodyPr>
            <a:noAutofit/>
          </a:bodyPr>
          <a:lstStyle>
            <a:lvl1pPr marL="0" indent="0">
              <a:buNone/>
              <a:defRPr sz="700">
                <a:solidFill>
                  <a:srgbClr val="40404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Delivery partner/United Kingdom</a:t>
            </a:r>
            <a:endParaRPr lang="en-GB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5B6ABF81-C47B-4179-B9D5-415B5272B74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83115" y="4221559"/>
            <a:ext cx="1909679" cy="120387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buNone/>
              <a:defRPr sz="11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US" dirty="0"/>
              <a:t>Carole Ann Smith has a long-standing interest in sustainability and is a member of the Supply Chain School. </a:t>
            </a:r>
            <a:endParaRPr lang="en-GB" dirty="0"/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AC216A16-13E2-4C8A-89F6-441C24562C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83115" y="3924696"/>
            <a:ext cx="1942364" cy="296863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Carole Ann Smith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127CC590-1F94-49C6-AFE3-8695CF87BA8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83115" y="3772620"/>
            <a:ext cx="2112617" cy="177791"/>
          </a:xfrm>
        </p:spPr>
        <p:txBody>
          <a:bodyPr>
            <a:noAutofit/>
          </a:bodyPr>
          <a:lstStyle>
            <a:lvl1pPr marL="0" indent="0">
              <a:buNone/>
              <a:defRPr sz="700">
                <a:solidFill>
                  <a:srgbClr val="40404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Delivery partner/United Kingdom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3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10" grpId="0"/>
      <p:bldP spid="16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FB486B-35D0-425B-A77B-F83B40B2B8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5069" y="3608825"/>
            <a:ext cx="2630339" cy="1677273"/>
          </a:xfrm>
        </p:spPr>
        <p:txBody>
          <a:bodyPr>
            <a:normAutofit/>
          </a:bodyPr>
          <a:lstStyle>
            <a:lvl1pPr marL="0" indent="0">
              <a:lnSpc>
                <a:spcPts val="1680"/>
              </a:lnSpc>
              <a:buNone/>
              <a:defRPr sz="13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US" dirty="0" err="1"/>
              <a:t>Eget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Et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diam.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5E0B6A-D312-412C-BE08-0EBE85D37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" y="6470580"/>
            <a:ext cx="628720" cy="23979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B0B47A-25E4-4386-99B3-F6FEFB5710F0}"/>
              </a:ext>
            </a:extLst>
          </p:cNvPr>
          <p:cNvCxnSpPr>
            <a:cxnSpLocks/>
          </p:cNvCxnSpPr>
          <p:nvPr userDrawn="1"/>
        </p:nvCxnSpPr>
        <p:spPr>
          <a:xfrm>
            <a:off x="440636" y="6291608"/>
            <a:ext cx="11197327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8279722-6B37-47D3-8871-8FEB3937E5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0895" y="1432564"/>
            <a:ext cx="4899025" cy="34766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176293B-6D44-4A71-83CB-BE17E7FC94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494" y="2806420"/>
            <a:ext cx="2630339" cy="685717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Fames ac </a:t>
            </a:r>
            <a:r>
              <a:rPr lang="en-GB" dirty="0" err="1"/>
              <a:t>turpis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maecenas</a:t>
            </a:r>
            <a:r>
              <a:rPr lang="en-GB" dirty="0"/>
              <a:t> pharetra convallis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morbi</a:t>
            </a:r>
            <a:r>
              <a:rPr lang="en-GB" dirty="0"/>
              <a:t>.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594DE0DC-B7EE-4AA2-9244-043335E47E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37" y="2099132"/>
            <a:ext cx="865650" cy="685717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78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95E41-DC93-4A1A-BBED-34C08CBD7A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7958" y="2376990"/>
            <a:ext cx="965200" cy="4254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%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0126DDA-2451-404D-9C60-BDD6F4F295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8597" y="3608825"/>
            <a:ext cx="2630339" cy="1677273"/>
          </a:xfrm>
        </p:spPr>
        <p:txBody>
          <a:bodyPr>
            <a:normAutofit/>
          </a:bodyPr>
          <a:lstStyle>
            <a:lvl1pPr marL="0" indent="0">
              <a:lnSpc>
                <a:spcPts val="1680"/>
              </a:lnSpc>
              <a:buNone/>
              <a:defRPr sz="13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US" dirty="0" err="1"/>
              <a:t>Eget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Et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diam.</a:t>
            </a:r>
            <a:endParaRPr lang="en-GB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0C508173-83ED-4BB3-AC84-9D85147307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022" y="2806420"/>
            <a:ext cx="2630339" cy="685717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Fames ac </a:t>
            </a:r>
            <a:r>
              <a:rPr lang="en-GB" dirty="0" err="1"/>
              <a:t>turpis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maecenas</a:t>
            </a:r>
            <a:r>
              <a:rPr lang="en-GB" dirty="0"/>
              <a:t> pharetra convallis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morbi</a:t>
            </a:r>
            <a:r>
              <a:rPr lang="en-GB" dirty="0"/>
              <a:t>.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A32715D4-16A5-40BD-8E95-6DA7919FC8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4165" y="2099132"/>
            <a:ext cx="865650" cy="685717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78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B65B3B82-2911-4B44-AB42-9479004229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1486" y="2376990"/>
            <a:ext cx="965200" cy="4254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%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663A5941-4C96-4437-9A30-9CF7700B5E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79855" y="3608825"/>
            <a:ext cx="2630339" cy="1677273"/>
          </a:xfrm>
        </p:spPr>
        <p:txBody>
          <a:bodyPr>
            <a:normAutofit/>
          </a:bodyPr>
          <a:lstStyle>
            <a:lvl1pPr marL="0" indent="0">
              <a:lnSpc>
                <a:spcPts val="1680"/>
              </a:lnSpc>
              <a:buNone/>
              <a:defRPr sz="13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US" dirty="0" err="1"/>
              <a:t>Eget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Et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diam.</a:t>
            </a:r>
            <a:endParaRPr lang="en-GB" dirty="0"/>
          </a:p>
        </p:txBody>
      </p:sp>
      <p:sp>
        <p:nvSpPr>
          <p:cNvPr id="39" name="Text Placeholder 19">
            <a:extLst>
              <a:ext uri="{FF2B5EF4-FFF2-40B4-BE49-F238E27FC236}">
                <a16:creationId xmlns:a16="http://schemas.microsoft.com/office/drawing/2014/main" id="{4FDDF6EC-5574-4761-9B78-95DBD80880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7280" y="2806420"/>
            <a:ext cx="2630339" cy="685717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Fames ac </a:t>
            </a:r>
            <a:r>
              <a:rPr lang="en-GB" dirty="0" err="1"/>
              <a:t>turpis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maecenas</a:t>
            </a:r>
            <a:r>
              <a:rPr lang="en-GB" dirty="0"/>
              <a:t> pharetra convallis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morbi</a:t>
            </a:r>
            <a:r>
              <a:rPr lang="en-GB" dirty="0"/>
              <a:t>.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4D6D4076-FB9A-4F7B-8D72-29BB110039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75422" y="2099132"/>
            <a:ext cx="1309786" cy="685717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£39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F43DF0D8-D6B1-4D2C-840A-5F9A5F086A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36390" y="3613175"/>
            <a:ext cx="2630339" cy="1677273"/>
          </a:xfrm>
        </p:spPr>
        <p:txBody>
          <a:bodyPr>
            <a:normAutofit/>
          </a:bodyPr>
          <a:lstStyle>
            <a:lvl1pPr marL="0" indent="0">
              <a:lnSpc>
                <a:spcPts val="1680"/>
              </a:lnSpc>
              <a:buNone/>
              <a:defRPr sz="13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US" dirty="0" err="1"/>
              <a:t>Eget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pharetra diam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Et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diam.</a:t>
            </a:r>
            <a:endParaRPr lang="en-GB" dirty="0"/>
          </a:p>
        </p:txBody>
      </p:sp>
      <p:sp>
        <p:nvSpPr>
          <p:cNvPr id="43" name="Text Placeholder 19">
            <a:extLst>
              <a:ext uri="{FF2B5EF4-FFF2-40B4-BE49-F238E27FC236}">
                <a16:creationId xmlns:a16="http://schemas.microsoft.com/office/drawing/2014/main" id="{C72EF34C-7F23-475A-A4A6-342B15DFB6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3815" y="2810770"/>
            <a:ext cx="2630339" cy="685717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Fames ac </a:t>
            </a:r>
            <a:r>
              <a:rPr lang="en-GB" dirty="0" err="1"/>
              <a:t>turpis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maecenas</a:t>
            </a:r>
            <a:r>
              <a:rPr lang="en-GB" dirty="0"/>
              <a:t> pharetra convallis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morbi</a:t>
            </a:r>
            <a:r>
              <a:rPr lang="en-GB" dirty="0"/>
              <a:t>.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15701F56-3B87-4613-BAF2-827743E835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31957" y="2103482"/>
            <a:ext cx="1309786" cy="685717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£39</a:t>
            </a:r>
          </a:p>
        </p:txBody>
      </p:sp>
    </p:spTree>
    <p:extLst>
      <p:ext uri="{BB962C8B-B14F-4D97-AF65-F5344CB8AC3E}">
        <p14:creationId xmlns:p14="http://schemas.microsoft.com/office/powerpoint/2010/main" val="27451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FB486B-35D0-425B-A77B-F83B40B2B8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762" y="2536655"/>
            <a:ext cx="5628238" cy="1112233"/>
          </a:xfrm>
        </p:spPr>
        <p:txBody>
          <a:bodyPr>
            <a:normAutofit/>
          </a:bodyPr>
          <a:lstStyle>
            <a:lvl1pPr marL="0" indent="0">
              <a:lnSpc>
                <a:spcPts val="1560"/>
              </a:lnSpc>
              <a:buNone/>
              <a:defRPr sz="13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 Sem et </a:t>
            </a:r>
            <a:r>
              <a:rPr lang="en-GB" dirty="0" err="1"/>
              <a:t>tortor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id porta </a:t>
            </a:r>
            <a:r>
              <a:rPr lang="en-GB" dirty="0" err="1"/>
              <a:t>nibh</a:t>
            </a:r>
            <a:r>
              <a:rPr lang="en-GB" dirty="0"/>
              <a:t>. </a:t>
            </a:r>
            <a:r>
              <a:rPr lang="en-GB" dirty="0" err="1"/>
              <a:t>Risus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 in fermentum </a:t>
            </a:r>
            <a:r>
              <a:rPr lang="en-GB" dirty="0" err="1"/>
              <a:t>posuere</a:t>
            </a:r>
            <a:r>
              <a:rPr lang="en-GB" dirty="0"/>
              <a:t>. Est lorem ipsum </a:t>
            </a:r>
            <a:r>
              <a:rPr lang="en-GB" dirty="0" err="1"/>
              <a:t>dolor</a:t>
            </a:r>
            <a:r>
              <a:rPr lang="en-GB" dirty="0"/>
              <a:t> sit.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mattis</a:t>
            </a:r>
            <a:r>
              <a:rPr lang="en-GB" dirty="0"/>
              <a:t> </a:t>
            </a:r>
            <a:r>
              <a:rPr lang="en-GB" dirty="0" err="1"/>
              <a:t>pellentesque</a:t>
            </a:r>
            <a:r>
              <a:rPr lang="en-GB" dirty="0"/>
              <a:t> id.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5E0B6A-D312-412C-BE08-0EBE85D37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" y="6470580"/>
            <a:ext cx="628720" cy="23979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B0B47A-25E4-4386-99B3-F6FEFB5710F0}"/>
              </a:ext>
            </a:extLst>
          </p:cNvPr>
          <p:cNvCxnSpPr>
            <a:cxnSpLocks/>
          </p:cNvCxnSpPr>
          <p:nvPr userDrawn="1"/>
        </p:nvCxnSpPr>
        <p:spPr>
          <a:xfrm>
            <a:off x="440636" y="6291608"/>
            <a:ext cx="536381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8279722-6B37-47D3-8871-8FEB3937E5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782386"/>
            <a:ext cx="4899025" cy="34766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176293B-6D44-4A71-83CB-BE17E7FC94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203" y="2220053"/>
            <a:ext cx="5173663" cy="296863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484E72-3836-4AED-A55A-70A26E993F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3755" y="2537575"/>
            <a:ext cx="5628238" cy="1112233"/>
          </a:xfrm>
        </p:spPr>
        <p:txBody>
          <a:bodyPr>
            <a:normAutofit/>
          </a:bodyPr>
          <a:lstStyle>
            <a:lvl1pPr marL="0" indent="0">
              <a:lnSpc>
                <a:spcPts val="1560"/>
              </a:lnSpc>
              <a:buNone/>
              <a:defRPr sz="13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GB" dirty="0" err="1"/>
              <a:t>Sed</a:t>
            </a:r>
            <a:r>
              <a:rPr lang="en-GB" dirty="0"/>
              <a:t> tempus </a:t>
            </a:r>
            <a:r>
              <a:rPr lang="en-GB" dirty="0" err="1"/>
              <a:t>urna</a:t>
            </a:r>
            <a:r>
              <a:rPr lang="en-GB" dirty="0"/>
              <a:t> et pharetra </a:t>
            </a:r>
            <a:r>
              <a:rPr lang="en-GB" dirty="0" err="1"/>
              <a:t>pharetra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Maecenas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viverra</a:t>
            </a:r>
            <a:r>
              <a:rPr lang="en-GB" dirty="0"/>
              <a:t> </a:t>
            </a:r>
            <a:r>
              <a:rPr lang="en-GB" dirty="0" err="1"/>
              <a:t>aliquet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sit. </a:t>
            </a:r>
            <a:r>
              <a:rPr lang="en-GB" dirty="0" err="1"/>
              <a:t>Nibh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</a:t>
            </a:r>
            <a:r>
              <a:rPr lang="en-GB" dirty="0"/>
              <a:t> </a:t>
            </a:r>
            <a:r>
              <a:rPr lang="en-GB" dirty="0" err="1"/>
              <a:t>nullam</a:t>
            </a:r>
            <a:r>
              <a:rPr lang="en-GB" dirty="0"/>
              <a:t>. </a:t>
            </a:r>
            <a:r>
              <a:rPr lang="en-GB" dirty="0" err="1"/>
              <a:t>Tincidunt</a:t>
            </a:r>
            <a:r>
              <a:rPr lang="en-GB" dirty="0"/>
              <a:t> dui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ornare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placerat</a:t>
            </a:r>
            <a:r>
              <a:rPr lang="en-GB" dirty="0"/>
              <a:t>. </a:t>
            </a:r>
            <a:r>
              <a:rPr lang="en-GB" dirty="0" err="1"/>
              <a:t>Orci</a:t>
            </a:r>
            <a:r>
              <a:rPr lang="en-GB" dirty="0"/>
              <a:t> porta non pulvinar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interdum</a:t>
            </a:r>
            <a:r>
              <a:rPr lang="en-GB" dirty="0"/>
              <a:t>.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dapibus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in.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925D0C1-259A-4D39-A64A-0437D795AF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345" y="3778787"/>
            <a:ext cx="4789487" cy="1380849"/>
          </a:xfrm>
        </p:spPr>
        <p:txBody>
          <a:bodyPr numCol="2">
            <a:noAutofit/>
          </a:bodyPr>
          <a:lstStyle>
            <a:lvl1pPr marL="87313" indent="-873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rgbClr val="1E549D"/>
                </a:solidFill>
                <a:latin typeface="Montserrat ExtraLight" panose="00000300000000000000" pitchFamily="2" charset="0"/>
              </a:defRPr>
            </a:lvl1pPr>
            <a:lvl2pPr>
              <a:defRPr sz="1400">
                <a:latin typeface="Montserrat ExtraLight" panose="00000300000000000000" pitchFamily="2" charset="0"/>
              </a:defRPr>
            </a:lvl2pPr>
            <a:lvl3pPr>
              <a:defRPr sz="1200">
                <a:latin typeface="Montserrat ExtraLight" panose="00000300000000000000" pitchFamily="2" charset="0"/>
              </a:defRPr>
            </a:lvl3pPr>
            <a:lvl4pPr>
              <a:defRPr sz="1100">
                <a:latin typeface="Montserrat ExtraLight" panose="00000300000000000000" pitchFamily="2" charset="0"/>
              </a:defRPr>
            </a:lvl4pPr>
            <a:lvl5pPr>
              <a:defRPr sz="1100">
                <a:latin typeface="Montserrat ExtraLight" panose="00000300000000000000" pitchFamily="2" charset="0"/>
              </a:defRPr>
            </a:lvl5pPr>
          </a:lstStyle>
          <a:p>
            <a:pPr lvl="0"/>
            <a:r>
              <a:rPr lang="en-US" dirty="0"/>
              <a:t>Bullet #1</a:t>
            </a:r>
          </a:p>
          <a:p>
            <a:pPr lvl="0"/>
            <a:r>
              <a:rPr lang="en-US" dirty="0"/>
              <a:t>Bullet #2</a:t>
            </a:r>
          </a:p>
          <a:p>
            <a:pPr lvl="0"/>
            <a:r>
              <a:rPr lang="en-US" dirty="0"/>
              <a:t>Bullet #3</a:t>
            </a:r>
          </a:p>
          <a:p>
            <a:pPr lvl="0"/>
            <a:r>
              <a:rPr lang="en-US" dirty="0"/>
              <a:t>Bullet #4</a:t>
            </a:r>
          </a:p>
          <a:p>
            <a:pPr lvl="0"/>
            <a:r>
              <a:rPr lang="en-US" dirty="0"/>
              <a:t>Bullet #5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7603E07F-87DF-4250-AEEE-D121A9E8E0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755" y="3754947"/>
            <a:ext cx="4789487" cy="1380849"/>
          </a:xfrm>
        </p:spPr>
        <p:txBody>
          <a:bodyPr numCol="2">
            <a:noAutofit/>
          </a:bodyPr>
          <a:lstStyle>
            <a:lvl1pPr marL="87313" indent="-873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rgbClr val="1E549D"/>
                </a:solidFill>
                <a:latin typeface="Montserrat ExtraLight" panose="00000300000000000000" pitchFamily="2" charset="0"/>
              </a:defRPr>
            </a:lvl1pPr>
            <a:lvl2pPr>
              <a:defRPr sz="1400">
                <a:latin typeface="Montserrat ExtraLight" panose="00000300000000000000" pitchFamily="2" charset="0"/>
              </a:defRPr>
            </a:lvl2pPr>
            <a:lvl3pPr>
              <a:defRPr sz="1200">
                <a:latin typeface="Montserrat ExtraLight" panose="00000300000000000000" pitchFamily="2" charset="0"/>
              </a:defRPr>
            </a:lvl3pPr>
            <a:lvl4pPr>
              <a:defRPr sz="1100">
                <a:latin typeface="Montserrat ExtraLight" panose="00000300000000000000" pitchFamily="2" charset="0"/>
              </a:defRPr>
            </a:lvl4pPr>
            <a:lvl5pPr>
              <a:defRPr sz="1100">
                <a:latin typeface="Montserrat ExtraLight" panose="00000300000000000000" pitchFamily="2" charset="0"/>
              </a:defRPr>
            </a:lvl5pPr>
          </a:lstStyle>
          <a:p>
            <a:pPr lvl="0"/>
            <a:r>
              <a:rPr lang="en-US" dirty="0"/>
              <a:t>Bullet #6</a:t>
            </a:r>
          </a:p>
          <a:p>
            <a:pPr lvl="0"/>
            <a:r>
              <a:rPr lang="en-US" dirty="0"/>
              <a:t>Bullet #7</a:t>
            </a:r>
          </a:p>
          <a:p>
            <a:pPr lvl="0"/>
            <a:r>
              <a:rPr lang="en-US" dirty="0"/>
              <a:t>Bullet #8</a:t>
            </a:r>
          </a:p>
          <a:p>
            <a:pPr lvl="0"/>
            <a:r>
              <a:rPr lang="en-US" dirty="0"/>
              <a:t>Bullet #9</a:t>
            </a:r>
          </a:p>
          <a:p>
            <a:pPr lvl="0"/>
            <a:r>
              <a:rPr lang="en-US" dirty="0"/>
              <a:t>Bullet #10</a:t>
            </a:r>
          </a:p>
        </p:txBody>
      </p:sp>
    </p:spTree>
    <p:extLst>
      <p:ext uri="{BB962C8B-B14F-4D97-AF65-F5344CB8AC3E}">
        <p14:creationId xmlns:p14="http://schemas.microsoft.com/office/powerpoint/2010/main" val="4202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FB486B-35D0-425B-A77B-F83B40B2B8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763" y="3215663"/>
            <a:ext cx="4186124" cy="1677056"/>
          </a:xfrm>
        </p:spPr>
        <p:txBody>
          <a:bodyPr>
            <a:normAutofit/>
          </a:bodyPr>
          <a:lstStyle>
            <a:lvl1pPr marL="0" indent="0">
              <a:lnSpc>
                <a:spcPts val="1560"/>
              </a:lnSpc>
              <a:buNone/>
              <a:defRPr sz="1300">
                <a:solidFill>
                  <a:srgbClr val="404040"/>
                </a:solidFill>
                <a:latin typeface="Montserrat ExtraLight" panose="00000300000000000000" pitchFamily="2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Quisque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quam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libero </a:t>
            </a:r>
            <a:r>
              <a:rPr lang="en-GB" dirty="0" err="1"/>
              <a:t>scelerisque</a:t>
            </a:r>
            <a:r>
              <a:rPr lang="en-GB" dirty="0"/>
              <a:t>, at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ex,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 ligula maximus vel. Duis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vitae nisi </a:t>
            </a:r>
            <a:r>
              <a:rPr lang="en-GB" dirty="0" err="1"/>
              <a:t>aliquam</a:t>
            </a:r>
            <a:r>
              <a:rPr lang="en-GB" dirty="0"/>
              <a:t> lacinia.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,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pharetra est. Ut </a:t>
            </a:r>
            <a:r>
              <a:rPr lang="en-GB" dirty="0" err="1"/>
              <a:t>tortor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, </a:t>
            </a:r>
            <a:r>
              <a:rPr lang="en-GB" dirty="0" err="1"/>
              <a:t>malesuada</a:t>
            </a:r>
            <a:r>
              <a:rPr lang="en-GB" dirty="0"/>
              <a:t> a </a:t>
            </a:r>
            <a:r>
              <a:rPr lang="en-GB" dirty="0" err="1"/>
              <a:t>tortor</a:t>
            </a:r>
            <a:r>
              <a:rPr lang="en-GB" dirty="0"/>
              <a:t> in, </a:t>
            </a:r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5E0B6A-D312-412C-BE08-0EBE85D37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" y="6470580"/>
            <a:ext cx="628720" cy="23979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B0B47A-25E4-4386-99B3-F6FEFB5710F0}"/>
              </a:ext>
            </a:extLst>
          </p:cNvPr>
          <p:cNvCxnSpPr>
            <a:cxnSpLocks/>
          </p:cNvCxnSpPr>
          <p:nvPr userDrawn="1"/>
        </p:nvCxnSpPr>
        <p:spPr>
          <a:xfrm>
            <a:off x="440636" y="6291608"/>
            <a:ext cx="536381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8279722-6B37-47D3-8871-8FEB3937E5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2192546"/>
            <a:ext cx="3667245" cy="34766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176293B-6D44-4A71-83CB-BE17E7FC94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203" y="2653396"/>
            <a:ext cx="3667245" cy="466726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1E549D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750DF464-7175-4E75-8AD7-40BADF15F4D4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967785" y="1098550"/>
            <a:ext cx="6681290" cy="428549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6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DB221-6C23-4883-9224-58F20E789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3536B-4F78-43F2-B6EC-DE68CFB97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EE9A2-1376-478D-BA67-BE76140A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39461-4E8E-483F-AD5B-EAA22BB82AA5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34664-8E02-456E-9388-254A9081E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29909-8FCF-4B69-915E-24D45A786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2DE45-9478-4F49-84A5-8AC2D3F43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04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7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36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://www.iso20400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B527120-8D98-44B4-8EC7-CD45BCB8B7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3450"/>
            <a:ext cx="12245098" cy="688145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FD3292-3481-40EA-826E-40AA455BC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708" y="1865869"/>
            <a:ext cx="5677705" cy="3611005"/>
          </a:xfrm>
        </p:spPr>
        <p:txBody>
          <a:bodyPr/>
          <a:lstStyle/>
          <a:p>
            <a:r>
              <a:rPr lang="en-GB" sz="3200" dirty="0">
                <a:latin typeface="+mj-lt"/>
              </a:rPr>
              <a:t>Steering Group </a:t>
            </a:r>
            <a:br>
              <a:rPr lang="en-GB" sz="3200" dirty="0">
                <a:latin typeface="+mj-lt"/>
              </a:rPr>
            </a:br>
            <a:br>
              <a:rPr lang="en-GB" sz="3200" dirty="0">
                <a:latin typeface="+mj-lt"/>
              </a:rPr>
            </a:br>
            <a:r>
              <a:rPr lang="en-GB" sz="3200" dirty="0">
                <a:latin typeface="+mj-lt"/>
              </a:rPr>
              <a:t>Data Report </a:t>
            </a:r>
            <a:br>
              <a:rPr lang="en-GB" sz="3200" dirty="0">
                <a:latin typeface="+mj-lt"/>
              </a:rPr>
            </a:br>
            <a:r>
              <a:rPr lang="en-GB" sz="3200" dirty="0">
                <a:latin typeface="+mj-lt"/>
              </a:rPr>
              <a:t>Monday 15</a:t>
            </a:r>
            <a:r>
              <a:rPr lang="en-GB" sz="3200" baseline="30000" dirty="0">
                <a:latin typeface="+mj-lt"/>
              </a:rPr>
              <a:t>th</a:t>
            </a:r>
            <a:r>
              <a:rPr lang="en-GB" sz="3200" dirty="0">
                <a:latin typeface="+mj-lt"/>
              </a:rPr>
              <a:t> April 2024</a:t>
            </a:r>
            <a:br>
              <a:rPr lang="en-GB" sz="3200" dirty="0">
                <a:latin typeface="+mj-lt"/>
              </a:rPr>
            </a:br>
            <a:endParaRPr lang="en-GB" sz="3200" dirty="0">
              <a:latin typeface="+mj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59FE207-7730-4FA7-8585-C685F8D1B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08" y="5657850"/>
            <a:ext cx="9144000" cy="33535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4614B8-BD9D-41CA-B3DD-E36FE8675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16" y="5754757"/>
            <a:ext cx="1330949" cy="682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F3BDC-59F4-1713-1B2B-D8A4D70E7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348347"/>
            <a:ext cx="9743440" cy="610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5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0437D5-D673-4079-98C7-9122CDF53F2E}"/>
              </a:ext>
            </a:extLst>
          </p:cNvPr>
          <p:cNvSpPr/>
          <p:nvPr/>
        </p:nvSpPr>
        <p:spPr>
          <a:xfrm>
            <a:off x="680199" y="316178"/>
            <a:ext cx="6202956" cy="525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Social Media engagement continues to attract more followers ….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Our LinkedIn members have increased to 12,579 ( 47 more) plus other LinkedIn (3,584) now making 16,163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 was Twitter ) has increased to over 630 followers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Our Facebook page “Sustainable Procurement” has 330 “friends” and the 27 groups that follow us collectively have almost 500,000  members in various countries around the world.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omputer&#10;&#10;Description automatically generated">
            <a:extLst>
              <a:ext uri="{FF2B5EF4-FFF2-40B4-BE49-F238E27FC236}">
                <a16:creationId xmlns:a16="http://schemas.microsoft.com/office/drawing/2014/main" id="{1351BB1A-477E-41A4-8305-017AEEA19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2476500"/>
            <a:ext cx="4714874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3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FA25E65-BB32-4E5E-B553-643B2505C4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1781" r="3446" b="1781"/>
          <a:stretch/>
        </p:blipFill>
        <p:spPr>
          <a:xfrm>
            <a:off x="6470467" y="3041803"/>
            <a:ext cx="3012231" cy="4012139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F70C82-BFA8-40AD-B48D-72DFBC25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313" y="529389"/>
            <a:ext cx="4899025" cy="604683"/>
          </a:xfrm>
        </p:spPr>
        <p:txBody>
          <a:bodyPr/>
          <a:lstStyle/>
          <a:p>
            <a:r>
              <a:rPr lang="en-GB" dirty="0">
                <a:latin typeface="+mj-lt"/>
              </a:rPr>
              <a:t>Self-Assessment Tool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1512425-FFFC-4B32-83AC-9A6A737B01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203" y="1212783"/>
            <a:ext cx="5173663" cy="2216218"/>
          </a:xfrm>
        </p:spPr>
        <p:txBody>
          <a:bodyPr/>
          <a:lstStyle/>
          <a:p>
            <a:pPr lvl="0">
              <a:lnSpc>
                <a:spcPts val="1560"/>
              </a:lnSpc>
            </a:pPr>
            <a:endParaRPr lang="en-GB" sz="1800" dirty="0">
              <a:solidFill>
                <a:srgbClr val="404040"/>
              </a:solidFill>
              <a:latin typeface="Montserrat ExtraLight" panose="00000300000000000000" pitchFamily="2" charset="0"/>
            </a:endParaRPr>
          </a:p>
          <a:p>
            <a:pPr lvl="0">
              <a:lnSpc>
                <a:spcPts val="1560"/>
              </a:lnSpc>
            </a:pPr>
            <a:endParaRPr lang="en-GB" sz="2000" b="1" dirty="0">
              <a:solidFill>
                <a:schemeClr val="tx1"/>
              </a:solidFill>
              <a:latin typeface="+mj-lt"/>
            </a:endParaRPr>
          </a:p>
          <a:p>
            <a:pPr lvl="0">
              <a:lnSpc>
                <a:spcPts val="1560"/>
              </a:lnSpc>
            </a:pPr>
            <a:r>
              <a:rPr lang="en-GB" sz="2000" b="1" dirty="0">
                <a:solidFill>
                  <a:schemeClr val="tx1"/>
                </a:solidFill>
                <a:latin typeface="+mj-lt"/>
              </a:rPr>
              <a:t>969 (68 more)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organisations or individuals have taken our online self-assessment from </a:t>
            </a:r>
            <a:r>
              <a:rPr lang="en-GB" sz="2000" b="1" dirty="0">
                <a:solidFill>
                  <a:schemeClr val="tx1"/>
                </a:solidFill>
                <a:latin typeface="+mj-lt"/>
              </a:rPr>
              <a:t>63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countries, from </a:t>
            </a:r>
            <a:r>
              <a:rPr lang="en-GB" sz="2000" b="1" dirty="0">
                <a:solidFill>
                  <a:schemeClr val="tx1"/>
                </a:solidFill>
                <a:latin typeface="+mj-lt"/>
              </a:rPr>
              <a:t>21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sectors, from all business sizes and in </a:t>
            </a:r>
            <a:r>
              <a:rPr lang="en-GB" sz="2000" b="1" dirty="0">
                <a:solidFill>
                  <a:schemeClr val="tx1"/>
                </a:solidFill>
                <a:latin typeface="+mj-lt"/>
              </a:rPr>
              <a:t>9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different languages. More than  half of these businesses are </a:t>
            </a:r>
            <a:r>
              <a:rPr lang="en-GB" sz="2000" b="1" dirty="0">
                <a:solidFill>
                  <a:schemeClr val="tx1"/>
                </a:solidFill>
                <a:latin typeface="+mj-lt"/>
              </a:rPr>
              <a:t>SME’s</a:t>
            </a:r>
          </a:p>
          <a:p>
            <a:pPr lvl="0">
              <a:lnSpc>
                <a:spcPts val="1560"/>
              </a:lnSpc>
            </a:pPr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lvl="0">
              <a:lnSpc>
                <a:spcPts val="1560"/>
              </a:lnSpc>
            </a:pPr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lvl="0">
              <a:lnSpc>
                <a:spcPts val="1560"/>
              </a:lnSpc>
            </a:pPr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lvl="0">
              <a:lnSpc>
                <a:spcPts val="1560"/>
              </a:lnSpc>
            </a:pPr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lvl="0">
              <a:lnSpc>
                <a:spcPts val="1560"/>
              </a:lnSpc>
            </a:pPr>
            <a:r>
              <a:rPr lang="en-GB" sz="2000" dirty="0">
                <a:solidFill>
                  <a:schemeClr val="tx1"/>
                </a:solidFill>
                <a:latin typeface="+mj-lt"/>
              </a:rPr>
              <a:t>The offline PDF has been downloaded </a:t>
            </a:r>
            <a:r>
              <a:rPr lang="en-GB" sz="2000" b="1" dirty="0">
                <a:solidFill>
                  <a:schemeClr val="tx1"/>
                </a:solidFill>
                <a:latin typeface="+mj-lt"/>
              </a:rPr>
              <a:t>964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GB" sz="2000" b="1" dirty="0">
                <a:solidFill>
                  <a:schemeClr val="tx1"/>
                </a:solidFill>
                <a:latin typeface="+mj-lt"/>
              </a:rPr>
              <a:t>170 more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) times from </a:t>
            </a:r>
            <a:r>
              <a:rPr lang="en-GB" sz="2000" b="1" dirty="0">
                <a:solidFill>
                  <a:schemeClr val="tx1"/>
                </a:solidFill>
                <a:latin typeface="+mj-lt"/>
              </a:rPr>
              <a:t>9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languages …  Arabic, Chinese, Czech, English, French, Germany, Italian, Spanish and Welsh … </a:t>
            </a:r>
          </a:p>
          <a:p>
            <a:pPr lvl="0">
              <a:lnSpc>
                <a:spcPts val="1560"/>
              </a:lnSpc>
            </a:pPr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lvl="0">
              <a:lnSpc>
                <a:spcPts val="1560"/>
              </a:lnSpc>
            </a:pPr>
            <a:endParaRPr lang="en-GB" sz="2000" dirty="0">
              <a:solidFill>
                <a:srgbClr val="404040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6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2E39BD-1DB3-44CE-801F-9D8467829162}"/>
              </a:ext>
            </a:extLst>
          </p:cNvPr>
          <p:cNvSpPr txBox="1"/>
          <p:nvPr/>
        </p:nvSpPr>
        <p:spPr>
          <a:xfrm>
            <a:off x="409575" y="1567543"/>
            <a:ext cx="2276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Our interactive world </a:t>
            </a:r>
          </a:p>
          <a:p>
            <a:r>
              <a:rPr lang="en-GB" dirty="0">
                <a:latin typeface="+mj-lt"/>
              </a:rPr>
              <a:t>map is very popular !  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And been over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677 </a:t>
            </a:r>
          </a:p>
          <a:p>
            <a:r>
              <a:rPr lang="en-GB" dirty="0">
                <a:latin typeface="+mj-lt"/>
              </a:rPr>
              <a:t>times so far.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AFF79-2B28-401F-9341-E814C206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019174"/>
            <a:ext cx="932497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0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31205ACE-C589-49A8-BB17-723D805ED2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538" y="-79182"/>
            <a:ext cx="12325902" cy="6926860"/>
          </a:xfr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615B0CC6-DEB6-4F50-96C2-DC88D43BE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708" y="1560353"/>
            <a:ext cx="5677705" cy="421557"/>
          </a:xfrm>
        </p:spPr>
        <p:txBody>
          <a:bodyPr/>
          <a:lstStyle/>
          <a:p>
            <a:r>
              <a:rPr lang="en-GB" sz="1800" dirty="0"/>
              <a:t>Thank you for your time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079DFCB8-53EC-417F-88B3-E6B6005C7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08" y="2525488"/>
            <a:ext cx="3270269" cy="210935"/>
          </a:xfrm>
        </p:spPr>
        <p:txBody>
          <a:bodyPr/>
          <a:lstStyle/>
          <a:p>
            <a:r>
              <a:rPr lang="en-GB" dirty="0"/>
              <a:t>For more information please contact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535E439C-3784-4CE3-8E9C-7ACD50CD95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6566" y="2990068"/>
            <a:ext cx="4999508" cy="30445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CaroleASmith@</a:t>
            </a:r>
            <a:r>
              <a:rPr lang="en-GB" sz="1600" dirty="0"/>
              <a:t>actionsustainability</a:t>
            </a:r>
            <a:r>
              <a:rPr lang="en-GB" dirty="0"/>
              <a:t>.com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A54B651-8A6B-48A1-ACF2-7AF4C5E3BC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6566" y="3473403"/>
            <a:ext cx="3193744" cy="195032"/>
          </a:xfrm>
        </p:spPr>
        <p:txBody>
          <a:bodyPr/>
          <a:lstStyle/>
          <a:p>
            <a:r>
              <a:rPr lang="en-GB" sz="1400" dirty="0"/>
              <a:t>07958 494543</a:t>
            </a:r>
            <a:endParaRPr lang="en-GB" sz="1600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F3F9092-F0CB-46BA-A571-1AA4225B56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227" y="3903726"/>
            <a:ext cx="3079750" cy="324819"/>
          </a:xfrm>
        </p:spPr>
        <p:txBody>
          <a:bodyPr/>
          <a:lstStyle/>
          <a:p>
            <a:r>
              <a:rPr lang="en-GB" dirty="0"/>
              <a:t>  </a:t>
            </a:r>
            <a:r>
              <a:rPr lang="en-GB" sz="1400" dirty="0"/>
              <a:t>ISO </a:t>
            </a:r>
            <a:r>
              <a:rPr lang="en-GB" sz="1600" dirty="0"/>
              <a:t>Twenty-Four-Hundred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DE7E850-800F-45F8-9BA6-616E9F66BE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1905" y="4385541"/>
            <a:ext cx="3079750" cy="281110"/>
          </a:xfrm>
        </p:spPr>
        <p:txBody>
          <a:bodyPr/>
          <a:lstStyle/>
          <a:p>
            <a:r>
              <a:rPr lang="en-GB" sz="1400" dirty="0"/>
              <a:t>@ISO_</a:t>
            </a:r>
            <a:r>
              <a:rPr lang="en-GB" sz="1600" dirty="0"/>
              <a:t>20400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7789D4-2810-40D5-9829-9D4A6D304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16" y="5754757"/>
            <a:ext cx="1330949" cy="682112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ACEE1919-2BC8-4848-BDB0-F0F3C92C5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0" y="3084766"/>
            <a:ext cx="128672" cy="96504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BC4EE8C3-799E-42A4-8DEB-9DEA248C6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4" y="3497860"/>
            <a:ext cx="136433" cy="136433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BBA8EB64-A309-4A4F-A53D-E897EE46B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4" y="3996360"/>
            <a:ext cx="146304" cy="146304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C2A5280B-656E-42EE-8D27-5575EC1A7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3" y="4474275"/>
            <a:ext cx="136408" cy="11257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DCE51E-73F3-4DAA-B842-522E7E8C8E38}"/>
              </a:ext>
            </a:extLst>
          </p:cNvPr>
          <p:cNvGrpSpPr/>
          <p:nvPr/>
        </p:nvGrpSpPr>
        <p:grpSpPr>
          <a:xfrm>
            <a:off x="565914" y="5051426"/>
            <a:ext cx="1617326" cy="246221"/>
            <a:chOff x="565914" y="4348602"/>
            <a:chExt cx="1617326" cy="24622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EA22371-DD8E-4463-9CFC-C69402FDFE7B}"/>
                </a:ext>
              </a:extLst>
            </p:cNvPr>
            <p:cNvSpPr/>
            <p:nvPr userDrawn="1"/>
          </p:nvSpPr>
          <p:spPr>
            <a:xfrm>
              <a:off x="565914" y="4349048"/>
              <a:ext cx="1617326" cy="238304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GB" sz="900" dirty="0">
                <a:latin typeface="Montserrat" panose="00000500000000000000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B5B5E3-D023-45C9-B1F8-E0B2B0B4B323}"/>
                </a:ext>
              </a:extLst>
            </p:cNvPr>
            <p:cNvSpPr txBox="1"/>
            <p:nvPr userDrawn="1"/>
          </p:nvSpPr>
          <p:spPr>
            <a:xfrm>
              <a:off x="619235" y="4348602"/>
              <a:ext cx="14091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www.iso20400.org</a:t>
              </a:r>
            </a:p>
          </p:txBody>
        </p:sp>
        <p:pic>
          <p:nvPicPr>
            <p:cNvPr id="33" name="Picture 32" descr="A close up of a logo&#10;&#10;Description automatically generated">
              <a:extLst>
                <a:ext uri="{FF2B5EF4-FFF2-40B4-BE49-F238E27FC236}">
                  <a16:creationId xmlns:a16="http://schemas.microsoft.com/office/drawing/2014/main" id="{BF5D14FB-93A1-4EB7-949B-77BAF6D6C3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538" y="4418319"/>
              <a:ext cx="63445" cy="95843"/>
            </a:xfrm>
            <a:prstGeom prst="rect">
              <a:avLst/>
            </a:prstGeom>
          </p:spPr>
        </p:pic>
      </p:grpSp>
      <p:sp>
        <p:nvSpPr>
          <p:cNvPr id="2" name="Rectangle 1">
            <a:hlinkClick r:id="rId9"/>
            <a:extLst>
              <a:ext uri="{FF2B5EF4-FFF2-40B4-BE49-F238E27FC236}">
                <a16:creationId xmlns:a16="http://schemas.microsoft.com/office/drawing/2014/main" id="{6D12E003-126D-4208-930E-420BEE590633}"/>
              </a:ext>
            </a:extLst>
          </p:cNvPr>
          <p:cNvSpPr/>
          <p:nvPr/>
        </p:nvSpPr>
        <p:spPr>
          <a:xfrm>
            <a:off x="483515" y="5051426"/>
            <a:ext cx="161732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5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5A106B-65E4-44AC-8588-0EAC35EA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6" y="0"/>
            <a:ext cx="735874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36C18-AE19-42EB-AF54-2FF0657C93B1}"/>
              </a:ext>
            </a:extLst>
          </p:cNvPr>
          <p:cNvSpPr txBox="1"/>
          <p:nvPr/>
        </p:nvSpPr>
        <p:spPr>
          <a:xfrm>
            <a:off x="276225" y="1257300"/>
            <a:ext cx="415290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+mj-lt"/>
              </a:rPr>
              <a:t>Our mission statement … </a:t>
            </a: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ISO20400.org is a not-for-profit, free to access platform which aims to develop a global community of practice around ISO 20400 and sustainable procurement.</a:t>
            </a: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Thank you for supporting us !</a:t>
            </a: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549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9B6A84-3390-B7E7-D991-2CCE673EB5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313" y="552450"/>
            <a:ext cx="4899025" cy="476250"/>
          </a:xfrm>
        </p:spPr>
        <p:txBody>
          <a:bodyPr/>
          <a:lstStyle/>
          <a:p>
            <a:r>
              <a:rPr lang="en-GB" dirty="0"/>
              <a:t>We are still doing all of this 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1A4E65D-A7E5-867D-D94B-E283B24EB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253377"/>
              </p:ext>
            </p:extLst>
          </p:nvPr>
        </p:nvGraphicFramePr>
        <p:xfrm>
          <a:off x="423103" y="885825"/>
          <a:ext cx="11114088" cy="5770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7808">
                  <a:extLst>
                    <a:ext uri="{9D8B030D-6E8A-4147-A177-3AD203B41FA5}">
                      <a16:colId xmlns:a16="http://schemas.microsoft.com/office/drawing/2014/main" val="3732214159"/>
                    </a:ext>
                  </a:extLst>
                </a:gridCol>
                <a:gridCol w="2775014">
                  <a:extLst>
                    <a:ext uri="{9D8B030D-6E8A-4147-A177-3AD203B41FA5}">
                      <a16:colId xmlns:a16="http://schemas.microsoft.com/office/drawing/2014/main" val="3421741429"/>
                    </a:ext>
                  </a:extLst>
                </a:gridCol>
                <a:gridCol w="6041266">
                  <a:extLst>
                    <a:ext uri="{9D8B030D-6E8A-4147-A177-3AD203B41FA5}">
                      <a16:colId xmlns:a16="http://schemas.microsoft.com/office/drawing/2014/main" val="2287046555"/>
                    </a:ext>
                  </a:extLst>
                </a:gridCol>
              </a:tblGrid>
              <a:tr h="799393">
                <a:tc>
                  <a:txBody>
                    <a:bodyPr/>
                    <a:lstStyle/>
                    <a:p>
                      <a:r>
                        <a:rPr lang="en-GB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598125"/>
                  </a:ext>
                </a:extLst>
              </a:tr>
              <a:tr h="1447334">
                <a:tc>
                  <a:txBody>
                    <a:bodyPr/>
                    <a:lstStyle/>
                    <a:p>
                      <a:r>
                        <a:rPr lang="en-GB" sz="1400" dirty="0"/>
                        <a:t>Targeting Procurement and sustainability professionals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1:1 engagement, social media, events, 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Growth Agency is attracting more users to the website from 12 prioritised countries</a:t>
                      </a:r>
                      <a:r>
                        <a:rPr lang="en-GB" sz="1400" dirty="0"/>
                        <a:t>.</a:t>
                      </a:r>
                    </a:p>
                    <a:p>
                      <a:r>
                        <a:rPr lang="en-GB" sz="1400" b="1" dirty="0"/>
                        <a:t>We are using Mailchimp newsletters and numbers are growing </a:t>
                      </a:r>
                    </a:p>
                    <a:p>
                      <a:r>
                        <a:rPr lang="en-GB" sz="1400" b="1" dirty="0"/>
                        <a:t>We are refining what is promoted</a:t>
                      </a:r>
                    </a:p>
                    <a:p>
                      <a:r>
                        <a:rPr lang="en-GB" sz="1400" b="1" dirty="0"/>
                        <a:t>We use social media weekly</a:t>
                      </a:r>
                    </a:p>
                    <a:p>
                      <a:r>
                        <a:rPr lang="en-GB" sz="1400" b="1" dirty="0"/>
                        <a:t>We are creating podcasts weekly</a:t>
                      </a:r>
                    </a:p>
                    <a:p>
                      <a:r>
                        <a:rPr lang="en-GB" sz="1400" b="1" dirty="0"/>
                        <a:t>We have applied to attend a summit in the USA in Nov 2024</a:t>
                      </a:r>
                    </a:p>
                    <a:p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972319"/>
                  </a:ext>
                </a:extLst>
              </a:tr>
              <a:tr h="862833">
                <a:tc>
                  <a:txBody>
                    <a:bodyPr/>
                    <a:lstStyle/>
                    <a:p>
                      <a:r>
                        <a:rPr lang="en-GB" sz="1400" dirty="0"/>
                        <a:t>Business leaders (C Suite)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Targeted engagement through marketing channels, high level events, articles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Our recent videos and podcasts about getting into a career in sustainability and case studies  have proved very popular.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473865"/>
                  </a:ext>
                </a:extLst>
              </a:tr>
              <a:tr h="1252499">
                <a:tc>
                  <a:txBody>
                    <a:bodyPr/>
                    <a:lstStyle/>
                    <a:p>
                      <a:r>
                        <a:rPr lang="en-GB" sz="1400" dirty="0"/>
                        <a:t>Schools/colleges/universities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Potentially sponsored study in Canada and New Zealand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We are continuing to explore these possibilities with Anne Staal and Luc Bres</a:t>
                      </a:r>
                    </a:p>
                    <a:p>
                      <a:r>
                        <a:rPr lang="en-GB" sz="1400" b="1" dirty="0"/>
                        <a:t>Encouraging use of ISO20400.org resources in teaching and research</a:t>
                      </a:r>
                    </a:p>
                    <a:p>
                      <a:r>
                        <a:rPr lang="en-GB" sz="1400" b="1" dirty="0"/>
                        <a:t>We have also made connections with other Universities via their procurement personnel.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70291"/>
                  </a:ext>
                </a:extLst>
              </a:tr>
              <a:tr h="1057666">
                <a:tc>
                  <a:txBody>
                    <a:bodyPr/>
                    <a:lstStyle/>
                    <a:p>
                      <a:r>
                        <a:rPr lang="en-GB" sz="1400" dirty="0"/>
                        <a:t>Beginners, people given the job to implement 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1:1 engagement, recommending resources, social media, events, groups, awards, competitions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Upgrading the Self-Assessment to provide audio guidance is continuing, were at the coding stage now and hope to be completed by the end of April 2024</a:t>
                      </a:r>
                      <a:endParaRPr lang="en-GB" sz="1400" b="1" dirty="0"/>
                    </a:p>
                    <a:p>
                      <a:r>
                        <a:rPr lang="en-GB" sz="1400" b="1" dirty="0"/>
                        <a:t>We are going to record a new video guidance for this.</a:t>
                      </a:r>
                    </a:p>
                    <a:p>
                      <a:r>
                        <a:rPr lang="en-GB" sz="1400" b="1" dirty="0"/>
                        <a:t>Shaun to feedback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215855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C725D-D87B-F405-9FD8-26ADD09707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flipH="1" flipV="1">
            <a:off x="415484" y="369105"/>
            <a:ext cx="45719" cy="45719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0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56613E8-53DC-4474-B35F-908505928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9" y="266701"/>
            <a:ext cx="7968341" cy="6276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40EC93-3FB7-4C4A-A542-8161FCEEE2DF}"/>
              </a:ext>
            </a:extLst>
          </p:cNvPr>
          <p:cNvSpPr txBox="1"/>
          <p:nvPr/>
        </p:nvSpPr>
        <p:spPr>
          <a:xfrm>
            <a:off x="478971" y="266702"/>
            <a:ext cx="308337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+mj-lt"/>
            </a:endParaRPr>
          </a:p>
          <a:p>
            <a:endParaRPr lang="en-GB" dirty="0"/>
          </a:p>
          <a:p>
            <a:r>
              <a:rPr lang="en-GB" dirty="0"/>
              <a:t>33 Platforms being used</a:t>
            </a:r>
          </a:p>
          <a:p>
            <a:r>
              <a:rPr lang="en-GB" dirty="0"/>
              <a:t>69 Countries in total</a:t>
            </a:r>
          </a:p>
          <a:p>
            <a:r>
              <a:rPr lang="en-GB" dirty="0"/>
              <a:t>565 cities in total</a:t>
            </a:r>
          </a:p>
          <a:p>
            <a:r>
              <a:rPr lang="en-GB" dirty="0"/>
              <a:t>3270 Total downloads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Top 5 Countries: 1st United Kingdom 1063, 2nd USA 411, 3rd Australia 327, 4th Canada 115, 5th Netherlands 96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Top 5 platforms: 1st Apple podcasts 1088, 2nd Spotify 804, 3rd party apple apps 357, 4th Audible 251, 5th Buzzsprout 138</a:t>
            </a: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.</a:t>
            </a: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341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09DF37-1B40-94FD-BF24-41720F9CD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457" y="292336"/>
            <a:ext cx="7596869" cy="6273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4F18C2-DAB2-6C17-D01F-101233A68F20}"/>
              </a:ext>
            </a:extLst>
          </p:cNvPr>
          <p:cNvSpPr txBox="1"/>
          <p:nvPr/>
        </p:nvSpPr>
        <p:spPr>
          <a:xfrm>
            <a:off x="489857" y="968829"/>
            <a:ext cx="316774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3 episodes: </a:t>
            </a:r>
          </a:p>
          <a:p>
            <a:r>
              <a:rPr lang="en-GB" dirty="0"/>
              <a:t>1st Episode 3 - Should sustainable procurement cost more? 237,</a:t>
            </a:r>
          </a:p>
          <a:p>
            <a:endParaRPr lang="en-GB" dirty="0"/>
          </a:p>
          <a:p>
            <a:r>
              <a:rPr lang="en-GB" dirty="0"/>
              <a:t>2nd  Episode 2 - Sustainable procurement it doesn't matter what you call it 221, </a:t>
            </a:r>
          </a:p>
          <a:p>
            <a:endParaRPr lang="en-GB" dirty="0"/>
          </a:p>
          <a:p>
            <a:r>
              <a:rPr lang="en-GB" dirty="0"/>
              <a:t>3rd Episode 1 - An Introduction to the Podcast 193, </a:t>
            </a:r>
          </a:p>
          <a:p>
            <a:endParaRPr lang="en-GB" dirty="0"/>
          </a:p>
          <a:p>
            <a:r>
              <a:rPr lang="en-GB" dirty="0"/>
              <a:t>4th Episode 5 -  Sustainable procurement international review 179, </a:t>
            </a:r>
          </a:p>
          <a:p>
            <a:endParaRPr lang="en-GB" dirty="0"/>
          </a:p>
          <a:p>
            <a:r>
              <a:rPr lang="en-GB" dirty="0"/>
              <a:t>5th Episode 4 - ISO 20400 - Do you really need a certificate on the wall? 158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12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3858E9-6092-DD81-47A9-D2606DE2D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731" y="729996"/>
            <a:ext cx="10676538" cy="539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417D86-10BE-9188-0EFF-A73A397CC6A8}"/>
              </a:ext>
            </a:extLst>
          </p:cNvPr>
          <p:cNvSpPr txBox="1"/>
          <p:nvPr/>
        </p:nvSpPr>
        <p:spPr>
          <a:xfrm>
            <a:off x="609600" y="685800"/>
            <a:ext cx="3895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Youtube</a:t>
            </a:r>
            <a:r>
              <a:rPr lang="en-GB" dirty="0"/>
              <a:t> stats -</a:t>
            </a:r>
          </a:p>
          <a:p>
            <a:endParaRPr lang="en-GB" dirty="0"/>
          </a:p>
          <a:p>
            <a:r>
              <a:rPr lang="en-GB" dirty="0"/>
              <a:t>105 subscribers</a:t>
            </a:r>
          </a:p>
          <a:p>
            <a:r>
              <a:rPr lang="en-GB" dirty="0"/>
              <a:t>7,111 views</a:t>
            </a:r>
          </a:p>
          <a:p>
            <a:r>
              <a:rPr lang="en-GB" dirty="0"/>
              <a:t>553 hours watched</a:t>
            </a:r>
          </a:p>
          <a:p>
            <a:r>
              <a:rPr lang="en-GB" dirty="0"/>
              <a:t>Top 3 closed caption translations: 1st English, 2nd Chinese, 3rd Spanish.</a:t>
            </a:r>
          </a:p>
          <a:p>
            <a:r>
              <a:rPr lang="en-GB" dirty="0"/>
              <a:t> Subscription Ratio: Non subscribed 91.5% and Subscribed 8.6%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BBEFD-F7F2-0F1F-1411-549B48ABEC98}"/>
              </a:ext>
            </a:extLst>
          </p:cNvPr>
          <p:cNvSpPr txBox="1"/>
          <p:nvPr/>
        </p:nvSpPr>
        <p:spPr>
          <a:xfrm>
            <a:off x="6848475" y="838200"/>
            <a:ext cx="46386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5 Episodes </a:t>
            </a:r>
          </a:p>
          <a:p>
            <a:endParaRPr lang="en-GB" dirty="0"/>
          </a:p>
          <a:p>
            <a:r>
              <a:rPr lang="en-GB" dirty="0"/>
              <a:t>1st - 5 Years of ISO20400 1,701</a:t>
            </a:r>
          </a:p>
          <a:p>
            <a:r>
              <a:rPr lang="en-GB" dirty="0"/>
              <a:t>2nd  Sustainable Procurement Guidance Standards Webinar 298</a:t>
            </a:r>
          </a:p>
          <a:p>
            <a:r>
              <a:rPr lang="en-GB" dirty="0"/>
              <a:t>3rd   Episode 18 - SPLC summit with Josh Jacobs 245</a:t>
            </a:r>
          </a:p>
          <a:p>
            <a:r>
              <a:rPr lang="en-GB" dirty="0"/>
              <a:t>4th   Plastic packaging tax 199</a:t>
            </a:r>
          </a:p>
          <a:p>
            <a:r>
              <a:rPr lang="en-GB" dirty="0"/>
              <a:t>5th   Podcast EP 10 - Sanjay Kumar 168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C3D4A-C155-9ED1-A8A7-E072D1247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4478"/>
            <a:ext cx="12068175" cy="293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A703A07-E431-BEBC-6C7D-CFFBA86464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12353109" y="536575"/>
            <a:ext cx="45719" cy="575468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92187-07EB-9864-DD44-A1E2677867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99ABA7-CAE3-552D-ED25-AE28BB1B3A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313" y="238125"/>
            <a:ext cx="4981893" cy="1382783"/>
          </a:xfrm>
        </p:spPr>
        <p:txBody>
          <a:bodyPr/>
          <a:lstStyle/>
          <a:p>
            <a:r>
              <a:rPr lang="en-GB" dirty="0"/>
              <a:t>Mailchimp newsletters stay at around 29 % to 31 % open rates.</a:t>
            </a:r>
          </a:p>
          <a:p>
            <a:r>
              <a:rPr lang="en-GB" dirty="0"/>
              <a:t>And we are now steadily gaining more subscribers to Mailchimp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7237A8-A415-1C81-5A6B-21F2E05A3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203" y="1924050"/>
            <a:ext cx="11473622" cy="428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4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icebergs in the water&#10;&#10;Description automatically generated">
            <a:extLst>
              <a:ext uri="{FF2B5EF4-FFF2-40B4-BE49-F238E27FC236}">
                <a16:creationId xmlns:a16="http://schemas.microsoft.com/office/drawing/2014/main" id="{632F7E6D-BA11-4587-7401-AB22408F3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1839686"/>
            <a:ext cx="11353800" cy="4528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6F8ED2-A3BE-6FF8-0BDD-7271A34D8F5A}"/>
              </a:ext>
            </a:extLst>
          </p:cNvPr>
          <p:cNvSpPr txBox="1"/>
          <p:nvPr/>
        </p:nvSpPr>
        <p:spPr>
          <a:xfrm>
            <a:off x="657225" y="457200"/>
            <a:ext cx="1096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total we now have over </a:t>
            </a:r>
            <a:r>
              <a:rPr lang="en-GB" b="1" dirty="0">
                <a:solidFill>
                  <a:srgbClr val="FF0000"/>
                </a:solidFill>
              </a:rPr>
              <a:t>90,570 users</a:t>
            </a:r>
            <a:r>
              <a:rPr lang="en-GB" dirty="0"/>
              <a:t> ( 11,103 more) who have accessed our resources in over </a:t>
            </a:r>
            <a:r>
              <a:rPr lang="en-GB" b="1" dirty="0">
                <a:solidFill>
                  <a:srgbClr val="FF0000"/>
                </a:solidFill>
              </a:rPr>
              <a:t>108,206 sessions </a:t>
            </a:r>
            <a:r>
              <a:rPr lang="en-GB" dirty="0"/>
              <a:t>(8,550 more) in</a:t>
            </a:r>
            <a:r>
              <a:rPr lang="en-GB" b="1" dirty="0"/>
              <a:t> </a:t>
            </a:r>
            <a:r>
              <a:rPr lang="en-GB" dirty="0"/>
              <a:t>ISO20400.org </a:t>
            </a:r>
          </a:p>
        </p:txBody>
      </p:sp>
    </p:spTree>
    <p:extLst>
      <p:ext uri="{BB962C8B-B14F-4D97-AF65-F5344CB8AC3E}">
        <p14:creationId xmlns:p14="http://schemas.microsoft.com/office/powerpoint/2010/main" val="86012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eam Day Slide Presentation -[2019092609222299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LOGO">
  <a:themeElements>
    <a:clrScheme name="Action Sustainability">
      <a:dk1>
        <a:srgbClr val="383551"/>
      </a:dk1>
      <a:lt1>
        <a:sysClr val="window" lastClr="FFFFFF"/>
      </a:lt1>
      <a:dk2>
        <a:srgbClr val="383551"/>
      </a:dk2>
      <a:lt2>
        <a:srgbClr val="E7E6E6"/>
      </a:lt2>
      <a:accent1>
        <a:srgbClr val="383551"/>
      </a:accent1>
      <a:accent2>
        <a:srgbClr val="EFA038"/>
      </a:accent2>
      <a:accent3>
        <a:srgbClr val="F6C88A"/>
      </a:accent3>
      <a:accent4>
        <a:srgbClr val="56A495"/>
      </a:accent4>
      <a:accent5>
        <a:srgbClr val="89C1B6"/>
      </a:accent5>
      <a:accent6>
        <a:srgbClr val="333333"/>
      </a:accent6>
      <a:hlink>
        <a:srgbClr val="48A1FA"/>
      </a:hlink>
      <a:folHlink>
        <a:srgbClr val="C490AA"/>
      </a:folHlink>
    </a:clrScheme>
    <a:fontScheme name="Action Sustainabilit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tion Sustainability_PPT_Template_2018" id="{85EC5714-E6DA-4D17-8BCD-DFD8DA1542E8}" vid="{01AED051-4398-4CC6-A85C-1F927D7DF2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3256</TotalTime>
  <Words>735</Words>
  <Application>Microsoft Office PowerPoint</Application>
  <PresentationFormat>Widescreen</PresentationFormat>
  <Paragraphs>113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Montserrat ExtraLight</vt:lpstr>
      <vt:lpstr>Montserrat Light</vt:lpstr>
      <vt:lpstr>Montserrat Medium</vt:lpstr>
      <vt:lpstr>Office Theme</vt:lpstr>
      <vt:lpstr>WHITE LOGO</vt:lpstr>
      <vt:lpstr>Steering Group   Data Report  Monday 15th April 2024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Sustainability Team Day   Thursday 16th July 2020</dc:title>
  <dc:creator>Carole Ann Smith</dc:creator>
  <cp:lastModifiedBy>Carole Ann Smith</cp:lastModifiedBy>
  <cp:revision>174</cp:revision>
  <dcterms:created xsi:type="dcterms:W3CDTF">2020-07-14T13:37:19Z</dcterms:created>
  <dcterms:modified xsi:type="dcterms:W3CDTF">2024-04-14T18:27:06Z</dcterms:modified>
</cp:coreProperties>
</file>